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607" r:id="rId2"/>
    <p:sldId id="609" r:id="rId3"/>
    <p:sldId id="610" r:id="rId4"/>
    <p:sldId id="611" r:id="rId5"/>
    <p:sldId id="280" r:id="rId6"/>
    <p:sldId id="595" r:id="rId7"/>
    <p:sldId id="574" r:id="rId8"/>
    <p:sldId id="608" r:id="rId9"/>
    <p:sldId id="559" r:id="rId10"/>
    <p:sldId id="505" r:id="rId11"/>
    <p:sldId id="594" r:id="rId12"/>
    <p:sldId id="579" r:id="rId13"/>
    <p:sldId id="274" r:id="rId14"/>
    <p:sldId id="276" r:id="rId15"/>
    <p:sldId id="612" r:id="rId16"/>
    <p:sldId id="613" r:id="rId17"/>
    <p:sldId id="614" r:id="rId18"/>
    <p:sldId id="543" r:id="rId19"/>
    <p:sldId id="278" r:id="rId20"/>
    <p:sldId id="596" r:id="rId21"/>
    <p:sldId id="597" r:id="rId22"/>
    <p:sldId id="263" r:id="rId23"/>
    <p:sldId id="615" r:id="rId24"/>
    <p:sldId id="546" r:id="rId25"/>
    <p:sldId id="544" r:id="rId26"/>
    <p:sldId id="547" r:id="rId27"/>
    <p:sldId id="617" r:id="rId28"/>
    <p:sldId id="598" r:id="rId29"/>
    <p:sldId id="286" r:id="rId30"/>
    <p:sldId id="601" r:id="rId31"/>
    <p:sldId id="289" r:id="rId32"/>
    <p:sldId id="602" r:id="rId33"/>
    <p:sldId id="290" r:id="rId34"/>
    <p:sldId id="291" r:id="rId35"/>
    <p:sldId id="604" r:id="rId36"/>
    <p:sldId id="267" r:id="rId37"/>
    <p:sldId id="264" r:id="rId38"/>
    <p:sldId id="268" r:id="rId39"/>
    <p:sldId id="272" r:id="rId40"/>
    <p:sldId id="266" r:id="rId41"/>
    <p:sldId id="293" r:id="rId42"/>
    <p:sldId id="271" r:id="rId43"/>
    <p:sldId id="618" r:id="rId44"/>
    <p:sldId id="287" r:id="rId45"/>
    <p:sldId id="619" r:id="rId46"/>
    <p:sldId id="620" r:id="rId47"/>
    <p:sldId id="605" r:id="rId48"/>
    <p:sldId id="622" r:id="rId49"/>
    <p:sldId id="603" r:id="rId50"/>
    <p:sldId id="600" r:id="rId51"/>
    <p:sldId id="623" r:id="rId52"/>
    <p:sldId id="265" r:id="rId53"/>
    <p:sldId id="573" r:id="rId54"/>
    <p:sldId id="606" r:id="rId55"/>
    <p:sldId id="294" r:id="rId56"/>
    <p:sldId id="256" r:id="rId57"/>
    <p:sldId id="273" r:id="rId58"/>
    <p:sldId id="275" r:id="rId59"/>
    <p:sldId id="599" r:id="rId60"/>
    <p:sldId id="257" r:id="rId61"/>
    <p:sldId id="258" r:id="rId62"/>
    <p:sldId id="27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6600"/>
    <a:srgbClr val="FF3300"/>
    <a:srgbClr val="0066FF"/>
    <a:srgbClr val="FF00FF"/>
    <a:srgbClr val="00CC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20797" autoAdjust="0"/>
  </p:normalViewPr>
  <p:slideViewPr>
    <p:cSldViewPr snapToGrid="0">
      <p:cViewPr varScale="1">
        <p:scale>
          <a:sx n="23" d="100"/>
          <a:sy n="23" d="100"/>
        </p:scale>
        <p:origin x="3352" y="28"/>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itlin Jeffrey" userId="c792ef73e4c0296d" providerId="LiveId" clId="{3D253D2C-80EE-4D2C-ABC8-267E56050B57}"/>
    <pc:docChg chg="undo custSel addSld delSld modSld">
      <pc:chgData name="Caitlin Jeffrey" userId="c792ef73e4c0296d" providerId="LiveId" clId="{3D253D2C-80EE-4D2C-ABC8-267E56050B57}" dt="2024-08-22T13:42:39.113" v="3026" actId="20577"/>
      <pc:docMkLst>
        <pc:docMk/>
      </pc:docMkLst>
      <pc:sldChg chg="modNotesTx">
        <pc:chgData name="Caitlin Jeffrey" userId="c792ef73e4c0296d" providerId="LiveId" clId="{3D253D2C-80EE-4D2C-ABC8-267E56050B57}" dt="2024-08-21T15:03:12.242" v="2250" actId="20577"/>
        <pc:sldMkLst>
          <pc:docMk/>
          <pc:sldMk cId="1646508407" sldId="263"/>
        </pc:sldMkLst>
      </pc:sldChg>
      <pc:sldChg chg="modSp mod modNotesTx">
        <pc:chgData name="Caitlin Jeffrey" userId="c792ef73e4c0296d" providerId="LiveId" clId="{3D253D2C-80EE-4D2C-ABC8-267E56050B57}" dt="2024-08-21T14:09:27.849" v="832" actId="20577"/>
        <pc:sldMkLst>
          <pc:docMk/>
          <pc:sldMk cId="200555486" sldId="264"/>
        </pc:sldMkLst>
        <pc:graphicFrameChg chg="mod modGraphic">
          <ac:chgData name="Caitlin Jeffrey" userId="c792ef73e4c0296d" providerId="LiveId" clId="{3D253D2C-80EE-4D2C-ABC8-267E56050B57}" dt="2024-08-21T14:08:51.413" v="757" actId="20577"/>
          <ac:graphicFrameMkLst>
            <pc:docMk/>
            <pc:sldMk cId="200555486" sldId="264"/>
            <ac:graphicFrameMk id="2" creationId="{1B0EA67E-ABD3-872E-47C3-C720ABB4CDB3}"/>
          </ac:graphicFrameMkLst>
        </pc:graphicFrameChg>
      </pc:sldChg>
      <pc:sldChg chg="del">
        <pc:chgData name="Caitlin Jeffrey" userId="c792ef73e4c0296d" providerId="LiveId" clId="{3D253D2C-80EE-4D2C-ABC8-267E56050B57}" dt="2024-08-21T13:54:24.152" v="684" actId="2696"/>
        <pc:sldMkLst>
          <pc:docMk/>
          <pc:sldMk cId="3141668452" sldId="265"/>
        </pc:sldMkLst>
      </pc:sldChg>
      <pc:sldChg chg="add">
        <pc:chgData name="Caitlin Jeffrey" userId="c792ef73e4c0296d" providerId="LiveId" clId="{3D253D2C-80EE-4D2C-ABC8-267E56050B57}" dt="2024-08-21T13:54:28.266" v="685"/>
        <pc:sldMkLst>
          <pc:docMk/>
          <pc:sldMk cId="3997892850" sldId="265"/>
        </pc:sldMkLst>
      </pc:sldChg>
      <pc:sldChg chg="modSp mod">
        <pc:chgData name="Caitlin Jeffrey" userId="c792ef73e4c0296d" providerId="LiveId" clId="{3D253D2C-80EE-4D2C-ABC8-267E56050B57}" dt="2024-08-21T14:05:23.545" v="755" actId="122"/>
        <pc:sldMkLst>
          <pc:docMk/>
          <pc:sldMk cId="180596717" sldId="266"/>
        </pc:sldMkLst>
        <pc:graphicFrameChg chg="modGraphic">
          <ac:chgData name="Caitlin Jeffrey" userId="c792ef73e4c0296d" providerId="LiveId" clId="{3D253D2C-80EE-4D2C-ABC8-267E56050B57}" dt="2024-08-21T14:05:23.545" v="755" actId="122"/>
          <ac:graphicFrameMkLst>
            <pc:docMk/>
            <pc:sldMk cId="180596717" sldId="266"/>
            <ac:graphicFrameMk id="3" creationId="{435F6346-21BF-F380-F5A0-31132A5F9FDC}"/>
          </ac:graphicFrameMkLst>
        </pc:graphicFrameChg>
      </pc:sldChg>
      <pc:sldChg chg="modNotesTx">
        <pc:chgData name="Caitlin Jeffrey" userId="c792ef73e4c0296d" providerId="LiveId" clId="{3D253D2C-80EE-4D2C-ABC8-267E56050B57}" dt="2024-08-21T13:51:56.853" v="675" actId="20577"/>
        <pc:sldMkLst>
          <pc:docMk/>
          <pc:sldMk cId="3865311248" sldId="267"/>
        </pc:sldMkLst>
      </pc:sldChg>
      <pc:sldChg chg="del">
        <pc:chgData name="Caitlin Jeffrey" userId="c792ef73e4c0296d" providerId="LiveId" clId="{3D253D2C-80EE-4D2C-ABC8-267E56050B57}" dt="2024-08-21T13:52:08.642" v="676" actId="2696"/>
        <pc:sldMkLst>
          <pc:docMk/>
          <pc:sldMk cId="289049150" sldId="270"/>
        </pc:sldMkLst>
      </pc:sldChg>
      <pc:sldChg chg="add">
        <pc:chgData name="Caitlin Jeffrey" userId="c792ef73e4c0296d" providerId="LiveId" clId="{3D253D2C-80EE-4D2C-ABC8-267E56050B57}" dt="2024-08-21T13:52:12.787" v="677"/>
        <pc:sldMkLst>
          <pc:docMk/>
          <pc:sldMk cId="2311149648" sldId="270"/>
        </pc:sldMkLst>
      </pc:sldChg>
      <pc:sldChg chg="modSp mod">
        <pc:chgData name="Caitlin Jeffrey" userId="c792ef73e4c0296d" providerId="LiveId" clId="{3D253D2C-80EE-4D2C-ABC8-267E56050B57}" dt="2024-08-21T14:10:18.298" v="840" actId="14734"/>
        <pc:sldMkLst>
          <pc:docMk/>
          <pc:sldMk cId="3517829063" sldId="272"/>
        </pc:sldMkLst>
        <pc:graphicFrameChg chg="mod modGraphic">
          <ac:chgData name="Caitlin Jeffrey" userId="c792ef73e4c0296d" providerId="LiveId" clId="{3D253D2C-80EE-4D2C-ABC8-267E56050B57}" dt="2024-08-21T14:10:18.298" v="840" actId="14734"/>
          <ac:graphicFrameMkLst>
            <pc:docMk/>
            <pc:sldMk cId="3517829063" sldId="272"/>
            <ac:graphicFrameMk id="7" creationId="{7B8FEB2E-363E-21C0-404A-6AFBCAC96359}"/>
          </ac:graphicFrameMkLst>
        </pc:graphicFrameChg>
      </pc:sldChg>
      <pc:sldChg chg="modSp">
        <pc:chgData name="Caitlin Jeffrey" userId="c792ef73e4c0296d" providerId="LiveId" clId="{3D253D2C-80EE-4D2C-ABC8-267E56050B57}" dt="2024-08-21T13:59:29.305" v="718"/>
        <pc:sldMkLst>
          <pc:docMk/>
          <pc:sldMk cId="562753663" sldId="274"/>
        </pc:sldMkLst>
        <pc:graphicFrameChg chg="mod">
          <ac:chgData name="Caitlin Jeffrey" userId="c792ef73e4c0296d" providerId="LiveId" clId="{3D253D2C-80EE-4D2C-ABC8-267E56050B57}" dt="2024-08-21T13:59:29.305" v="718"/>
          <ac:graphicFrameMkLst>
            <pc:docMk/>
            <pc:sldMk cId="562753663" sldId="274"/>
            <ac:graphicFrameMk id="7" creationId="{BAF6FE17-EC1C-F848-586E-DB53D8A384E8}"/>
          </ac:graphicFrameMkLst>
        </pc:graphicFrameChg>
      </pc:sldChg>
      <pc:sldChg chg="modSp">
        <pc:chgData name="Caitlin Jeffrey" userId="c792ef73e4c0296d" providerId="LiveId" clId="{3D253D2C-80EE-4D2C-ABC8-267E56050B57}" dt="2024-08-21T14:00:57.417" v="730"/>
        <pc:sldMkLst>
          <pc:docMk/>
          <pc:sldMk cId="784144114" sldId="276"/>
        </pc:sldMkLst>
        <pc:graphicFrameChg chg="mod">
          <ac:chgData name="Caitlin Jeffrey" userId="c792ef73e4c0296d" providerId="LiveId" clId="{3D253D2C-80EE-4D2C-ABC8-267E56050B57}" dt="2024-08-21T14:00:57.417" v="730"/>
          <ac:graphicFrameMkLst>
            <pc:docMk/>
            <pc:sldMk cId="784144114" sldId="276"/>
            <ac:graphicFrameMk id="4" creationId="{FA853549-C379-BB7A-8FB9-23FE50FB71B0}"/>
          </ac:graphicFrameMkLst>
        </pc:graphicFrameChg>
      </pc:sldChg>
      <pc:sldChg chg="modNotesTx">
        <pc:chgData name="Caitlin Jeffrey" userId="c792ef73e4c0296d" providerId="LiveId" clId="{3D253D2C-80EE-4D2C-ABC8-267E56050B57}" dt="2024-08-21T14:37:19.421" v="1645" actId="20577"/>
        <pc:sldMkLst>
          <pc:docMk/>
          <pc:sldMk cId="706729911" sldId="280"/>
        </pc:sldMkLst>
      </pc:sldChg>
      <pc:sldChg chg="modNotesTx">
        <pc:chgData name="Caitlin Jeffrey" userId="c792ef73e4c0296d" providerId="LiveId" clId="{3D253D2C-80EE-4D2C-ABC8-267E56050B57}" dt="2024-08-21T15:09:45.347" v="2619" actId="20577"/>
        <pc:sldMkLst>
          <pc:docMk/>
          <pc:sldMk cId="2326674122" sldId="291"/>
        </pc:sldMkLst>
      </pc:sldChg>
      <pc:sldChg chg="modNotesTx">
        <pc:chgData name="Caitlin Jeffrey" userId="c792ef73e4c0296d" providerId="LiveId" clId="{3D253D2C-80EE-4D2C-ABC8-267E56050B57}" dt="2024-08-21T14:44:06.387" v="1833" actId="20577"/>
        <pc:sldMkLst>
          <pc:docMk/>
          <pc:sldMk cId="3120031880" sldId="505"/>
        </pc:sldMkLst>
      </pc:sldChg>
      <pc:sldChg chg="delSp modSp mod modNotesTx">
        <pc:chgData name="Caitlin Jeffrey" userId="c792ef73e4c0296d" providerId="LiveId" clId="{3D253D2C-80EE-4D2C-ABC8-267E56050B57}" dt="2024-08-21T15:14:10.701" v="2862" actId="20577"/>
        <pc:sldMkLst>
          <pc:docMk/>
          <pc:sldMk cId="51564041" sldId="544"/>
        </pc:sldMkLst>
        <pc:spChg chg="del">
          <ac:chgData name="Caitlin Jeffrey" userId="c792ef73e4c0296d" providerId="LiveId" clId="{3D253D2C-80EE-4D2C-ABC8-267E56050B57}" dt="2024-08-21T13:31:35.540" v="2" actId="478"/>
          <ac:spMkLst>
            <pc:docMk/>
            <pc:sldMk cId="51564041" sldId="544"/>
            <ac:spMk id="3" creationId="{FB941F83-A539-A809-A91B-B80CF01F4F4B}"/>
          </ac:spMkLst>
        </pc:spChg>
        <pc:spChg chg="mod">
          <ac:chgData name="Caitlin Jeffrey" userId="c792ef73e4c0296d" providerId="LiveId" clId="{3D253D2C-80EE-4D2C-ABC8-267E56050B57}" dt="2024-08-21T13:37:04.531" v="163" actId="1076"/>
          <ac:spMkLst>
            <pc:docMk/>
            <pc:sldMk cId="51564041" sldId="544"/>
            <ac:spMk id="8" creationId="{80E324CE-AA98-872F-3EE6-B071B7E380F1}"/>
          </ac:spMkLst>
        </pc:spChg>
        <pc:picChg chg="del">
          <ac:chgData name="Caitlin Jeffrey" userId="c792ef73e4c0296d" providerId="LiveId" clId="{3D253D2C-80EE-4D2C-ABC8-267E56050B57}" dt="2024-08-21T13:31:28.757" v="0" actId="478"/>
          <ac:picMkLst>
            <pc:docMk/>
            <pc:sldMk cId="51564041" sldId="544"/>
            <ac:picMk id="12" creationId="{620C1917-EEF7-CEE5-7024-CCBE5910B631}"/>
          </ac:picMkLst>
        </pc:picChg>
        <pc:picChg chg="mod">
          <ac:chgData name="Caitlin Jeffrey" userId="c792ef73e4c0296d" providerId="LiveId" clId="{3D253D2C-80EE-4D2C-ABC8-267E56050B57}" dt="2024-08-21T13:32:26.990" v="57" actId="1076"/>
          <ac:picMkLst>
            <pc:docMk/>
            <pc:sldMk cId="51564041" sldId="544"/>
            <ac:picMk id="21" creationId="{D363230B-8958-7021-97DC-D2E5BC857B72}"/>
          </ac:picMkLst>
        </pc:picChg>
      </pc:sldChg>
      <pc:sldChg chg="modSp mod modNotesTx">
        <pc:chgData name="Caitlin Jeffrey" userId="c792ef73e4c0296d" providerId="LiveId" clId="{3D253D2C-80EE-4D2C-ABC8-267E56050B57}" dt="2024-08-21T15:08:22.277" v="2618" actId="14"/>
        <pc:sldMkLst>
          <pc:docMk/>
          <pc:sldMk cId="1761762681" sldId="546"/>
        </pc:sldMkLst>
        <pc:spChg chg="mod">
          <ac:chgData name="Caitlin Jeffrey" userId="c792ef73e4c0296d" providerId="LiveId" clId="{3D253D2C-80EE-4D2C-ABC8-267E56050B57}" dt="2024-08-21T15:07:08.407" v="2473" actId="20577"/>
          <ac:spMkLst>
            <pc:docMk/>
            <pc:sldMk cId="1761762681" sldId="546"/>
            <ac:spMk id="4" creationId="{0F04E3A5-8EDB-4231-BC63-7A111A25CB5C}"/>
          </ac:spMkLst>
        </pc:spChg>
      </pc:sldChg>
      <pc:sldChg chg="delSp modSp mod modNotesTx">
        <pc:chgData name="Caitlin Jeffrey" userId="c792ef73e4c0296d" providerId="LiveId" clId="{3D253D2C-80EE-4D2C-ABC8-267E56050B57}" dt="2024-08-21T13:44:10.576" v="419" actId="20577"/>
        <pc:sldMkLst>
          <pc:docMk/>
          <pc:sldMk cId="2166167689" sldId="547"/>
        </pc:sldMkLst>
        <pc:spChg chg="del">
          <ac:chgData name="Caitlin Jeffrey" userId="c792ef73e4c0296d" providerId="LiveId" clId="{3D253D2C-80EE-4D2C-ABC8-267E56050B57}" dt="2024-08-21T13:37:32.797" v="164" actId="478"/>
          <ac:spMkLst>
            <pc:docMk/>
            <pc:sldMk cId="2166167689" sldId="547"/>
            <ac:spMk id="4" creationId="{C2F41328-EA33-AF95-A95B-A8FFCCCD1983}"/>
          </ac:spMkLst>
        </pc:spChg>
        <pc:spChg chg="mod">
          <ac:chgData name="Caitlin Jeffrey" userId="c792ef73e4c0296d" providerId="LiveId" clId="{3D253D2C-80EE-4D2C-ABC8-267E56050B57}" dt="2024-08-21T13:38:21.385" v="179" actId="403"/>
          <ac:spMkLst>
            <pc:docMk/>
            <pc:sldMk cId="2166167689" sldId="547"/>
            <ac:spMk id="10" creationId="{14043745-99DA-ABD0-DF94-EBF470BAC084}"/>
          </ac:spMkLst>
        </pc:spChg>
        <pc:picChg chg="del">
          <ac:chgData name="Caitlin Jeffrey" userId="c792ef73e4c0296d" providerId="LiveId" clId="{3D253D2C-80EE-4D2C-ABC8-267E56050B57}" dt="2024-08-21T13:31:31.643" v="1" actId="478"/>
          <ac:picMkLst>
            <pc:docMk/>
            <pc:sldMk cId="2166167689" sldId="547"/>
            <ac:picMk id="11" creationId="{368AFE41-4500-A8D4-543A-76ACC8B6F23D}"/>
          </ac:picMkLst>
        </pc:picChg>
      </pc:sldChg>
      <pc:sldChg chg="modNotesTx">
        <pc:chgData name="Caitlin Jeffrey" userId="c792ef73e4c0296d" providerId="LiveId" clId="{3D253D2C-80EE-4D2C-ABC8-267E56050B57}" dt="2024-08-21T14:43:03.323" v="1822" actId="20577"/>
        <pc:sldMkLst>
          <pc:docMk/>
          <pc:sldMk cId="2582801125" sldId="559"/>
        </pc:sldMkLst>
      </pc:sldChg>
      <pc:sldChg chg="modNotesTx">
        <pc:chgData name="Caitlin Jeffrey" userId="c792ef73e4c0296d" providerId="LiveId" clId="{3D253D2C-80EE-4D2C-ABC8-267E56050B57}" dt="2024-08-21T14:46:22.619" v="1904" actId="20577"/>
        <pc:sldMkLst>
          <pc:docMk/>
          <pc:sldMk cId="1385035613" sldId="579"/>
        </pc:sldMkLst>
      </pc:sldChg>
      <pc:sldChg chg="modNotesTx">
        <pc:chgData name="Caitlin Jeffrey" userId="c792ef73e4c0296d" providerId="LiveId" clId="{3D253D2C-80EE-4D2C-ABC8-267E56050B57}" dt="2024-08-21T14:39:02.365" v="1667" actId="20577"/>
        <pc:sldMkLst>
          <pc:docMk/>
          <pc:sldMk cId="764917678" sldId="595"/>
        </pc:sldMkLst>
      </pc:sldChg>
      <pc:sldChg chg="modNotesTx">
        <pc:chgData name="Caitlin Jeffrey" userId="c792ef73e4c0296d" providerId="LiveId" clId="{3D253D2C-80EE-4D2C-ABC8-267E56050B57}" dt="2024-08-21T14:57:41.298" v="2115" actId="20577"/>
        <pc:sldMkLst>
          <pc:docMk/>
          <pc:sldMk cId="2206121401" sldId="596"/>
        </pc:sldMkLst>
      </pc:sldChg>
      <pc:sldChg chg="modNotesTx">
        <pc:chgData name="Caitlin Jeffrey" userId="c792ef73e4c0296d" providerId="LiveId" clId="{3D253D2C-80EE-4D2C-ABC8-267E56050B57}" dt="2024-08-21T15:02:48.482" v="2220" actId="20577"/>
        <pc:sldMkLst>
          <pc:docMk/>
          <pc:sldMk cId="2720916848" sldId="597"/>
        </pc:sldMkLst>
      </pc:sldChg>
      <pc:sldChg chg="modNotesTx">
        <pc:chgData name="Caitlin Jeffrey" userId="c792ef73e4c0296d" providerId="LiveId" clId="{3D253D2C-80EE-4D2C-ABC8-267E56050B57}" dt="2024-08-22T13:42:39.113" v="3026" actId="20577"/>
        <pc:sldMkLst>
          <pc:docMk/>
          <pc:sldMk cId="2743400808" sldId="603"/>
        </pc:sldMkLst>
      </pc:sldChg>
      <pc:sldChg chg="modNotesTx">
        <pc:chgData name="Caitlin Jeffrey" userId="c792ef73e4c0296d" providerId="LiveId" clId="{3D253D2C-80EE-4D2C-ABC8-267E56050B57}" dt="2024-08-21T14:11:28.243" v="891"/>
        <pc:sldMkLst>
          <pc:docMk/>
          <pc:sldMk cId="585923124" sldId="607"/>
        </pc:sldMkLst>
      </pc:sldChg>
      <pc:sldChg chg="modNotesTx">
        <pc:chgData name="Caitlin Jeffrey" userId="c792ef73e4c0296d" providerId="LiveId" clId="{3D253D2C-80EE-4D2C-ABC8-267E56050B57}" dt="2024-08-21T14:44:19.896" v="1835" actId="20577"/>
        <pc:sldMkLst>
          <pc:docMk/>
          <pc:sldMk cId="263993203" sldId="608"/>
        </pc:sldMkLst>
      </pc:sldChg>
      <pc:sldChg chg="modNotesTx">
        <pc:chgData name="Caitlin Jeffrey" userId="c792ef73e4c0296d" providerId="LiveId" clId="{3D253D2C-80EE-4D2C-ABC8-267E56050B57}" dt="2024-08-21T14:14:35.343" v="996" actId="20577"/>
        <pc:sldMkLst>
          <pc:docMk/>
          <pc:sldMk cId="834143379" sldId="609"/>
        </pc:sldMkLst>
      </pc:sldChg>
      <pc:sldChg chg="modNotesTx">
        <pc:chgData name="Caitlin Jeffrey" userId="c792ef73e4c0296d" providerId="LiveId" clId="{3D253D2C-80EE-4D2C-ABC8-267E56050B57}" dt="2024-08-21T14:16:43.224" v="1033" actId="20577"/>
        <pc:sldMkLst>
          <pc:docMk/>
          <pc:sldMk cId="3286634744" sldId="610"/>
        </pc:sldMkLst>
      </pc:sldChg>
      <pc:sldChg chg="modSp modNotesTx">
        <pc:chgData name="Caitlin Jeffrey" userId="c792ef73e4c0296d" providerId="LiveId" clId="{3D253D2C-80EE-4D2C-ABC8-267E56050B57}" dt="2024-08-21T14:34:24.167" v="1551" actId="1076"/>
        <pc:sldMkLst>
          <pc:docMk/>
          <pc:sldMk cId="1587708903" sldId="611"/>
        </pc:sldMkLst>
        <pc:picChg chg="mod">
          <ac:chgData name="Caitlin Jeffrey" userId="c792ef73e4c0296d" providerId="LiveId" clId="{3D253D2C-80EE-4D2C-ABC8-267E56050B57}" dt="2024-08-21T14:34:24.167" v="1551" actId="1076"/>
          <ac:picMkLst>
            <pc:docMk/>
            <pc:sldMk cId="1587708903" sldId="611"/>
            <ac:picMk id="11" creationId="{7CFCC684-F13F-B9E2-9CF3-BCFF171943DC}"/>
          </ac:picMkLst>
        </pc:picChg>
        <pc:picChg chg="mod">
          <ac:chgData name="Caitlin Jeffrey" userId="c792ef73e4c0296d" providerId="LiveId" clId="{3D253D2C-80EE-4D2C-ABC8-267E56050B57}" dt="2024-08-21T14:34:24.167" v="1551" actId="1076"/>
          <ac:picMkLst>
            <pc:docMk/>
            <pc:sldMk cId="1587708903" sldId="611"/>
            <ac:picMk id="18" creationId="{456128F3-1B4B-9F74-0B3A-6ECA58EBF280}"/>
          </ac:picMkLst>
        </pc:picChg>
        <pc:picChg chg="mod">
          <ac:chgData name="Caitlin Jeffrey" userId="c792ef73e4c0296d" providerId="LiveId" clId="{3D253D2C-80EE-4D2C-ABC8-267E56050B57}" dt="2024-08-21T14:34:24.167" v="1551" actId="1076"/>
          <ac:picMkLst>
            <pc:docMk/>
            <pc:sldMk cId="1587708903" sldId="611"/>
            <ac:picMk id="20" creationId="{C6ECF8B7-E3AF-FCCE-B3BD-B891388679A1}"/>
          </ac:picMkLst>
        </pc:picChg>
        <pc:picChg chg="mod">
          <ac:chgData name="Caitlin Jeffrey" userId="c792ef73e4c0296d" providerId="LiveId" clId="{3D253D2C-80EE-4D2C-ABC8-267E56050B57}" dt="2024-08-21T14:34:24.167" v="1551" actId="1076"/>
          <ac:picMkLst>
            <pc:docMk/>
            <pc:sldMk cId="1587708903" sldId="611"/>
            <ac:picMk id="1026" creationId="{C9ED1457-63ED-A37F-03BE-61F513E2AB94}"/>
          </ac:picMkLst>
        </pc:picChg>
      </pc:sldChg>
      <pc:sldChg chg="modNotesTx">
        <pc:chgData name="Caitlin Jeffrey" userId="c792ef73e4c0296d" providerId="LiveId" clId="{3D253D2C-80EE-4D2C-ABC8-267E56050B57}" dt="2024-08-21T14:53:12.348" v="2069" actId="20577"/>
        <pc:sldMkLst>
          <pc:docMk/>
          <pc:sldMk cId="620265692" sldId="612"/>
        </pc:sldMkLst>
      </pc:sldChg>
      <pc:sldChg chg="modNotesTx">
        <pc:chgData name="Caitlin Jeffrey" userId="c792ef73e4c0296d" providerId="LiveId" clId="{3D253D2C-80EE-4D2C-ABC8-267E56050B57}" dt="2024-08-21T14:54:10.823" v="2085" actId="20577"/>
        <pc:sldMkLst>
          <pc:docMk/>
          <pc:sldMk cId="1349304763" sldId="614"/>
        </pc:sldMkLst>
      </pc:sldChg>
      <pc:sldChg chg="modNotesTx">
        <pc:chgData name="Caitlin Jeffrey" userId="c792ef73e4c0296d" providerId="LiveId" clId="{3D253D2C-80EE-4D2C-ABC8-267E56050B57}" dt="2024-08-21T15:03:57.534" v="2326" actId="20577"/>
        <pc:sldMkLst>
          <pc:docMk/>
          <pc:sldMk cId="1760510107" sldId="615"/>
        </pc:sldMkLst>
      </pc:sldChg>
      <pc:sldChg chg="modNotesTx">
        <pc:chgData name="Caitlin Jeffrey" userId="c792ef73e4c0296d" providerId="LiveId" clId="{3D253D2C-80EE-4D2C-ABC8-267E56050B57}" dt="2024-08-21T13:44:21.873" v="424" actId="20577"/>
        <pc:sldMkLst>
          <pc:docMk/>
          <pc:sldMk cId="2137642617" sldId="617"/>
        </pc:sldMkLst>
      </pc:sldChg>
      <pc:sldChg chg="modSp mod modNotesTx">
        <pc:chgData name="Caitlin Jeffrey" userId="c792ef73e4c0296d" providerId="LiveId" clId="{3D253D2C-80EE-4D2C-ABC8-267E56050B57}" dt="2024-08-21T14:06:16.691" v="756" actId="1076"/>
        <pc:sldMkLst>
          <pc:docMk/>
          <pc:sldMk cId="163289577" sldId="618"/>
        </pc:sldMkLst>
        <pc:spChg chg="mod">
          <ac:chgData name="Caitlin Jeffrey" userId="c792ef73e4c0296d" providerId="LiveId" clId="{3D253D2C-80EE-4D2C-ABC8-267E56050B57}" dt="2024-08-21T14:06:16.691" v="756" actId="1076"/>
          <ac:spMkLst>
            <pc:docMk/>
            <pc:sldMk cId="163289577" sldId="618"/>
            <ac:spMk id="2" creationId="{7BF69236-C717-17B4-F4C6-C0B87B0E14E6}"/>
          </ac:spMkLst>
        </pc:spChg>
        <pc:spChg chg="mod">
          <ac:chgData name="Caitlin Jeffrey" userId="c792ef73e4c0296d" providerId="LiveId" clId="{3D253D2C-80EE-4D2C-ABC8-267E56050B57}" dt="2024-08-21T13:48:48.111" v="503" actId="20577"/>
          <ac:spMkLst>
            <pc:docMk/>
            <pc:sldMk cId="163289577" sldId="618"/>
            <ac:spMk id="6" creationId="{8D363C15-07FB-96B7-D7F9-7A525F848961}"/>
          </ac:spMkLst>
        </pc:spChg>
      </pc:sldChg>
      <pc:sldChg chg="add">
        <pc:chgData name="Caitlin Jeffrey" userId="c792ef73e4c0296d" providerId="LiveId" clId="{3D253D2C-80EE-4D2C-ABC8-267E56050B57}" dt="2024-08-21T13:54:06.686" v="683"/>
        <pc:sldMkLst>
          <pc:docMk/>
          <pc:sldMk cId="1344771322" sldId="6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8EBEB-848B-405B-852D-0C65F0B8EE99}"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AA0E0-EDC4-4E57-BF00-6D253E926A07}" type="slidenum">
              <a:rPr lang="en-US" smtClean="0"/>
              <a:t>‹#›</a:t>
            </a:fld>
            <a:endParaRPr lang="en-US"/>
          </a:p>
        </p:txBody>
      </p:sp>
    </p:spTree>
    <p:extLst>
      <p:ext uri="{BB962C8B-B14F-4D97-AF65-F5344CB8AC3E}">
        <p14:creationId xmlns:p14="http://schemas.microsoft.com/office/powerpoint/2010/main" val="426427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cfr.gov/current/title-7/subtitle-B/chapter-I/subchapter-M/part-205?toc=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cbi.nlm.nih.gov/probe/docs/techpc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cfr.gov/current/title-7/subtitle-B/chapter-I/subchapter-M/part-205?toc=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first off, </a:t>
            </a:r>
            <a:r>
              <a:rPr lang="en-US" dirty="0" err="1"/>
              <a:t>i</a:t>
            </a:r>
            <a:r>
              <a:rPr lang="en-US" dirty="0"/>
              <a:t> want to again thank everyone for taking the time to be here today, and for your interest in our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title of my dissertation is, </a:t>
            </a:r>
            <a:r>
              <a:rPr kumimoji="0" lang="en-US" sz="12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get started then! </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1</a:t>
            </a:fld>
            <a:endParaRPr lang="en-US"/>
          </a:p>
        </p:txBody>
      </p:sp>
    </p:spTree>
    <p:extLst>
      <p:ext uri="{BB962C8B-B14F-4D97-AF65-F5344CB8AC3E}">
        <p14:creationId xmlns:p14="http://schemas.microsoft.com/office/powerpoint/2010/main" val="715444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overview of our 10 enrolled herds. </a:t>
            </a:r>
            <a:r>
              <a:rPr lang="en-US" sz="1200" dirty="0">
                <a:solidFill>
                  <a:schemeClr val="tx1"/>
                </a:solidFill>
                <a:effectLst/>
                <a:latin typeface="+mn-lt"/>
                <a:ea typeface="+mn-ea"/>
                <a:cs typeface="+mn-cs"/>
              </a:rPr>
              <a:t>The median number of lactating cows was 59 (range: 39-77)</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with a variety of breeds represented. You can see that the weighted average somatic cell count from the last test date prior to starting the study ranged pretty widely between the enrolled herds, </a:t>
            </a:r>
          </a:p>
          <a:p>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US" sz="1800" kern="0" dirty="0">
                <a:effectLst/>
                <a:latin typeface="Times New Roman" panose="02020603050405020304" pitchFamily="18" charset="0"/>
                <a:ea typeface="Times New Roman" panose="02020603050405020304" pitchFamily="18" charset="0"/>
              </a:rPr>
              <a:t>Five farms housed cows in a tiestall bedded with wood shavings, and 5 utilized a bedded pack system (3 actively managed for composting by tilling, 2 static/deep-bedded packs). </a:t>
            </a:r>
          </a:p>
          <a:p>
            <a:endParaRPr lang="en-US" sz="1800" kern="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endParaRPr lang="en-US" sz="1800" kern="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endPar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US" sz="1200" dirty="0">
              <a:solidFill>
                <a:srgbClr val="000000"/>
              </a:solidFill>
              <a:effectLst/>
              <a:latin typeface="Calibri" panose="020F0502020204030204" pitchFamily="34" charset="0"/>
              <a:cs typeface="Calibri" panose="020F0502020204030204" pitchFamily="34" charset="0"/>
            </a:endParaRPr>
          </a:p>
          <a:p>
            <a:r>
              <a:rPr lang="en-US" b="0" i="0" dirty="0">
                <a:solidFill>
                  <a:srgbClr val="1F497D"/>
                </a:solidFill>
                <a:effectLst/>
                <a:latin typeface="Calibri" panose="020F0502020204030204" pitchFamily="34" charset="0"/>
              </a:rPr>
              <a:t>[The average SCC of the lactating cows in the herd is adjusted (weighted) to account for level of milk production – so a cow making a lot of high cell count milk contributes more to the average than a cow making a lower volume of milk but with the same milk SCC]</a:t>
            </a:r>
          </a:p>
          <a:p>
            <a:endParaRPr lang="en-US" b="0" i="0" dirty="0">
              <a:solidFill>
                <a:srgbClr val="1F497D"/>
              </a:solidFill>
              <a:effectLst/>
              <a:latin typeface="Calibri" panose="020F0502020204030204" pitchFamily="34" charset="0"/>
            </a:endParaRPr>
          </a:p>
          <a:p>
            <a:r>
              <a:rPr lang="en-US" b="0" i="0" dirty="0">
                <a:solidFill>
                  <a:srgbClr val="1F1F1F"/>
                </a:solidFill>
                <a:effectLst/>
                <a:highlight>
                  <a:srgbClr val="FFFFFF"/>
                </a:highlight>
                <a:latin typeface="Google Sans"/>
              </a:rPr>
              <a:t>Rolling Herd Average for milk production represents </a:t>
            </a:r>
            <a:r>
              <a:rPr lang="en-US" b="0" i="0" dirty="0">
                <a:solidFill>
                  <a:srgbClr val="040C28"/>
                </a:solidFill>
                <a:effectLst/>
                <a:latin typeface="Google Sans"/>
              </a:rPr>
              <a:t>the average amount of milk produced by the average cow in the herd for the last 365 days</a:t>
            </a:r>
            <a:r>
              <a:rPr lang="en-US" b="0" i="0" dirty="0">
                <a:solidFill>
                  <a:srgbClr val="1F1F1F"/>
                </a:solidFill>
                <a:effectLst/>
                <a:highlight>
                  <a:srgbClr val="FFFFFF"/>
                </a:highlight>
                <a:latin typeface="Google Sans"/>
              </a:rPr>
              <a:t>. </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725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After every farm visit, </a:t>
            </a:r>
            <a:r>
              <a:rPr lang="en-US" sz="1600" dirty="0">
                <a:effectLst/>
                <a:latin typeface="+mn-lt"/>
                <a:ea typeface="Calibri" panose="020F0502020204030204" pitchFamily="34" charset="0"/>
              </a:rPr>
              <a:t>standard aerobic bacteriological culture of quartermilk samples was performed in duplicate to identify intramammary infections; </a:t>
            </a:r>
            <a:r>
              <a:rPr lang="en-US" sz="1600" dirty="0"/>
              <a:t>additionally, an aliquot was frozen for submission to the state agricultural lab for </a:t>
            </a:r>
            <a:r>
              <a:rPr lang="en-US" sz="1600" b="0" i="0" u="none" strike="noStrike" baseline="0" dirty="0">
                <a:latin typeface="Berkeley-Medium"/>
              </a:rPr>
              <a:t>quarter-level somatic cell count using flow cytometry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rPr>
              <a:t>Bacteria deemed to be causing IMI were first presumptively identified based on morphology, hemolytic pattern, and standard bench-top diagnostic methods, and then sent to the Adkin’s lab in Missouri for further identification using MALDI-</a:t>
            </a:r>
            <a:r>
              <a:rPr lang="en-US" sz="1600" dirty="0" err="1">
                <a:effectLst/>
                <a:latin typeface="+mn-lt"/>
                <a:ea typeface="Calibri" panose="020F0502020204030204" pitchFamily="34" charset="0"/>
              </a:rPr>
              <a:t>ToF</a:t>
            </a: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Times New Roman" panose="02020603050405020304" pitchFamily="18" charset="0"/>
                <a:ea typeface="Calibri" panose="020F0502020204030204" pitchFamily="34" charset="0"/>
              </a:rPr>
              <a:t>A quarter was considered positive for an IMI when greater than or equal to 1 CFU was identified with the same morphology for both duplicate samples, and negative when there was no significant growth in that quarter on either duplicate plate. </a:t>
            </a:r>
            <a:endParaRPr lang="en-US" sz="1200" b="0" i="1"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u="none" strike="noStrike" baseline="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baseline="0" dirty="0">
                <a:effectLst/>
                <a:latin typeface="Times New Roman" panose="02020603050405020304" pitchFamily="18" charset="0"/>
                <a:ea typeface="Calibri" panose="020F0502020204030204" pitchFamily="34" charset="0"/>
              </a:rPr>
              <a:t>plated 10 </a:t>
            </a:r>
            <a:r>
              <a:rPr lang="en-US" sz="1200" b="0" i="1" u="none" strike="noStrike" baseline="0" dirty="0" err="1">
                <a:effectLst/>
                <a:latin typeface="Times New Roman" panose="02020603050405020304" pitchFamily="18" charset="0"/>
                <a:ea typeface="Calibri" panose="020F0502020204030204" pitchFamily="34" charset="0"/>
              </a:rPr>
              <a:t>uL</a:t>
            </a:r>
            <a:r>
              <a:rPr lang="en-US" sz="1200" b="0" i="1" u="none" strike="noStrike" baseline="0" dirty="0">
                <a:effectLst/>
                <a:latin typeface="Times New Roman" panose="02020603050405020304" pitchFamily="18" charset="0"/>
                <a:ea typeface="Calibri" panose="020F0502020204030204" pitchFamily="34" charset="0"/>
              </a:rPr>
              <a:t> milk; would be equivalent to 100 CFU/mL</a:t>
            </a:r>
            <a:endParaRPr lang="en-US" sz="1200" b="0" i="1" u="none" strike="noStrike" baseline="0" dirty="0">
              <a:latin typeface="Berkeley-Mediu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526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Using the bacteriological status and species identification, a quarter-day IMI status was assigned to each quarter observation: 1) “healthy,” when there was no significant growth; 2) “single pathogen infection,” a particular pathogen was identified in pure culture on both plates, 3) “mixed infection,” when 2 different pathogens were identified in mixed culture on both plates; and 4) “unknown,”  when at least one of the two samples was “contaminated,” or when the set of quarter-milk samples did not meet the criteria for any of the previous categories (e.g., missing duplicate). </a:t>
            </a:r>
            <a:r>
              <a:rPr lang="en-US" sz="1800" kern="0" dirty="0">
                <a:effectLst/>
                <a:latin typeface="Times New Roman" panose="02020603050405020304" pitchFamily="18" charset="0"/>
                <a:ea typeface="Times New Roman" panose="02020603050405020304" pitchFamily="18" charset="0"/>
              </a:rPr>
              <a:t>A quarter-day observation was included in the final data set if the IMI status was classified as no growth, single pathogen infection, or mixed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Quarter-level prevalence for each farm visit was calculated by dividing the number of quarters infected with a particular pathogen (or grouping of similar pathogens) by the total number of sampled quarters at risk where IMI status could be determined for that farm visit. Median and range of quarter-level prevalence for each herd was then calculated using all consecutive visits to a particular farm. Median and range of quarter-level prevalence for tiestalls and bedded packs were calculated over all 15 visits to each facility type, respectively. Overall median and range of quarter-level prevalence were calculated using all 30 visits to the 10 farms.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Times New Roman" panose="02020603050405020304" pitchFamily="18" charset="0"/>
                <a:ea typeface="Calibri" panose="020F0502020204030204" pitchFamily="34" charset="0"/>
              </a:rPr>
              <a:t>Using the bacteriological status and species identification, a quarter-day IMI status was assigned to each quarter observation: 1) “healthy,” when there was no significant growth; 2) “single pathogen infection,” when ≥ 100 CFU/mL of a particular pathogen was identified in pure culture on both plates, 3) “mixed infection,” when ≥ 100 CFU/mL of 2 different pathogens were identified in mixed culture on both plates; and 4) “unknown” “contaminated,” when ≥ 1 of the 2 samples had more than 2 morphologically distinct isolates growing on a plate; 5) and “indeterminate,”  when the set of quarter-milk samples did not meet the criteria for any of the previous categories (e.g., missing duplicate). </a:t>
            </a:r>
            <a:r>
              <a:rPr lang="en-US" sz="1600" kern="0" dirty="0">
                <a:effectLst/>
                <a:latin typeface="Times New Roman" panose="02020603050405020304" pitchFamily="18" charset="0"/>
                <a:ea typeface="Times New Roman" panose="02020603050405020304" pitchFamily="18" charset="0"/>
              </a:rPr>
              <a:t>A quarter-day observation was included in the final data set if the IMI status was classified as no growth, single pathogen infection, or mixed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627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000000"/>
                </a:solidFill>
                <a:effectLst/>
                <a:latin typeface="Aptos" panose="020B0004020202020204" pitchFamily="34" charset="0"/>
              </a:rPr>
              <a:t>Table one shows the unconditional, median quarter-level prevalence and range for the six most-commonly found pathogens or pathogen groups causing intramammary infections, on 10 organic dairy farms in Vermont. The pathogen or pathogen group is listed over here on the left, and the number of visits to each farm is listed in this top row. Most farms were visited three times, but the number of visits ranged between 2 and 4.  The median quarter-level prevalence by farm can be found in these columns for the 5 tiestall farms included in the study, and in these columns for the 5 bedded pack farms. The overall prevalence for all 10 farms included in the study can be found in the column all the way to the right.</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Overall, the majority of IMI were caused by all non-aureus and staphylococci and mammaliicocci species combined, a group known as NASM (median prevalence of 20%), followed by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Strep. </a:t>
            </a:r>
            <a:r>
              <a:rPr lang="en-US"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uberis</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(3.4%),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Staph. aureus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(3.2%), and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Staph. haemolyticus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(1.3%).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For the most part, quarter-level prevalence of IMI by pathogen was similar between BP and TS in the current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libri" panose="020F0502020204030204" pitchFamily="34" charset="0"/>
                <a:ea typeface="Calibri" panose="020F0502020204030204" pitchFamily="34" charset="0"/>
                <a:cs typeface="Times New Roman" panose="02020603050405020304" pitchFamily="18" charset="0"/>
              </a:rPr>
              <a:t>Most common species for BP: 1) NASM, 2)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r>
              <a:rPr lang="en-US" sz="1800" i="1" dirty="0">
                <a:latin typeface="Calibri" panose="020F0502020204030204" pitchFamily="34" charset="0"/>
                <a:ea typeface="Calibri" panose="020F0502020204030204" pitchFamily="34" charset="0"/>
                <a:cs typeface="Times New Roman" panose="02020603050405020304" pitchFamily="18" charset="0"/>
              </a:rPr>
              <a:t>, and 3) Staph. aureus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latin typeface="Calibri" panose="020F0502020204030204" pitchFamily="34" charset="0"/>
                <a:ea typeface="Calibri" panose="020F0502020204030204" pitchFamily="34" charset="0"/>
                <a:cs typeface="Times New Roman" panose="02020603050405020304" pitchFamily="18" charset="0"/>
              </a:rPr>
              <a:t>Most common species for TS: 1) NASM, 2) Staph. aureus, 3)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latin typeface="Calibri" panose="020F0502020204030204" pitchFamily="34" charset="0"/>
                <a:ea typeface="Calibri" panose="020F0502020204030204" pitchFamily="34" charset="0"/>
                <a:cs typeface="Times New Roman" panose="02020603050405020304" pitchFamily="18" charset="0"/>
              </a:rPr>
              <a:t>For some pathogen groups, a large amount of variability was observed from farm to farm; an example of this is quarter-level prevalence of IMI due to corynebacterium species, where many farms had a median prevalence of 0, but this bedded pack farm had a median of 11.5 (and ranged up to 20.2 % of quarters for one visit)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13</a:t>
            </a:fld>
            <a:endParaRPr lang="en-US"/>
          </a:p>
        </p:txBody>
      </p:sp>
    </p:spTree>
    <p:extLst>
      <p:ext uri="{BB962C8B-B14F-4D97-AF65-F5344CB8AC3E}">
        <p14:creationId xmlns:p14="http://schemas.microsoft.com/office/powerpoint/2010/main" val="215335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Aptos" panose="020B0004020202020204" pitchFamily="34" charset="0"/>
              </a:rPr>
              <a:t>Table two shows the unconditional, median quarter-level prevalence and range for the seven most-commonly found NASM species. So here, we’re breaking down that group-level prevalence from the previous table to the species level for the most common group of pathogens causing IMI. Again, we have each species causing IMI listed on the left, number of farm visits along the top, and columns for the farm-level prevalence for tiestalls, bedded packs, and for all 10 farms overall.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Aptos" panose="020B0004020202020204" pitchFamily="34" charset="0"/>
            </a:endParaRPr>
          </a:p>
          <a:p>
            <a:r>
              <a:rPr lang="en-US" dirty="0"/>
              <a:t>Far and away, the most commonly found NASM species was Staph. chromogenes, with an overall prevalence of 14.6% across all 10 herds. Chromogenes was isolated from 13.1% of quarters on tiestall farms, and 16.1% of quarters on bedded packs; quarter-level prevalence for chromogenes ranged from 5.3-21.8% across the 10 farms.</a:t>
            </a:r>
          </a:p>
          <a:p>
            <a:endParaRPr lang="en-US" dirty="0"/>
          </a:p>
          <a:p>
            <a:r>
              <a:rPr lang="en-US" dirty="0"/>
              <a:t>The next most commonly found species, in order, were staph haemolyticus at 1.3% percent of quarters overall, and simulans at 0.9%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Again, for the most part, quarter-level prevalence of IMI by NASM species was similar between BP and TS in the current study, with the exception of staph. haemolyticus. The median prevalence for haemolyticus on bedded packs was three times that of the prevalence for tiestalls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libri" panose="020F0502020204030204" pitchFamily="34" charset="0"/>
                <a:ea typeface="Calibri" panose="020F0502020204030204" pitchFamily="34" charset="0"/>
                <a:cs typeface="Times New Roman" panose="02020603050405020304" pitchFamily="18" charset="0"/>
              </a:rPr>
              <a:t>Most common species for BP: 1) Staph. chromogenes, 2) Staph. haemolyticus, 4) Staph. simulans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Calibri" panose="020F0502020204030204" pitchFamily="34" charset="0"/>
                <a:ea typeface="Calibri" panose="020F0502020204030204" pitchFamily="34" charset="0"/>
                <a:cs typeface="Times New Roman" panose="02020603050405020304" pitchFamily="18" charset="0"/>
              </a:rPr>
              <a:t>Most common species for TS: 1) Staph. chromogenes, 2) Staph. simulans 3) Staph. haemolyticus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14</a:t>
            </a:fld>
            <a:endParaRPr lang="en-US"/>
          </a:p>
        </p:txBody>
      </p:sp>
    </p:spTree>
    <p:extLst>
      <p:ext uri="{BB962C8B-B14F-4D97-AF65-F5344CB8AC3E}">
        <p14:creationId xmlns:p14="http://schemas.microsoft.com/office/powerpoint/2010/main" val="404271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dirty="0">
                <a:effectLst/>
                <a:latin typeface="Times New Roman" panose="02020603050405020304" pitchFamily="18" charset="0"/>
                <a:ea typeface="Times New Roman" panose="02020603050405020304" pitchFamily="18" charset="0"/>
              </a:rPr>
              <a:t>The observed diversity of species was similar to the limited research previously describing pathogen-specific prevalence of IMI on organic farms.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effectLst/>
                <a:latin typeface="Times New Roman" panose="02020603050405020304" pitchFamily="18" charset="0"/>
                <a:ea typeface="Calibri" panose="020F0502020204030204" pitchFamily="34" charset="0"/>
              </a:rPr>
              <a:t>Staphylococcus</a:t>
            </a:r>
            <a:r>
              <a:rPr lang="en-US" sz="1600" dirty="0">
                <a:effectLst/>
                <a:latin typeface="Times New Roman" panose="02020603050405020304" pitchFamily="18" charset="0"/>
                <a:ea typeface="Calibri" panose="020F0502020204030204" pitchFamily="34" charset="0"/>
              </a:rPr>
              <a:t> generally were the dominant organisms causing IMI in this population of farms, with the largest proportion of IMI caused by non-aureus staphylococci and mammaliicocci (NASM). The median NASM prevalence in the current study is similar to previous studies reporting a quarter-level prevalence of 26% in Canada (</a:t>
            </a:r>
            <a:r>
              <a:rPr lang="en-US" sz="1600" dirty="0" err="1">
                <a:effectLst/>
                <a:latin typeface="Times New Roman" panose="02020603050405020304" pitchFamily="18" charset="0"/>
                <a:ea typeface="Calibri" panose="020F0502020204030204" pitchFamily="34" charset="0"/>
              </a:rPr>
              <a:t>Condas</a:t>
            </a:r>
            <a:r>
              <a:rPr lang="en-US" sz="1600" dirty="0">
                <a:effectLst/>
                <a:latin typeface="Times New Roman" panose="02020603050405020304" pitchFamily="18" charset="0"/>
                <a:ea typeface="Calibri" panose="020F0502020204030204" pitchFamily="34" charset="0"/>
              </a:rPr>
              <a:t> et al., 2017) and 21% in Belgium (Valckenier et al., 2020), although higher than 1 US study (11%, Rowe et al., 2019) and lower than another Belgian study (33%; Wuytack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effectLst/>
                <a:latin typeface="Calibri" panose="020F0502020204030204" pitchFamily="34" charset="0"/>
                <a:ea typeface="Calibri" panose="020F0502020204030204" pitchFamily="34" charset="0"/>
                <a:cs typeface="Times New Roman" panose="02020603050405020304" pitchFamily="18" charset="0"/>
              </a:rPr>
              <a:t>Staph aureus was the third most commonly identified mastitis pathogen among these farms, with a median quarter-level prevalence of 3.2%. This is similar to that reported for a studying comparing pathogen-specific prevalence on both conventional and organic farms (2.9%/5.4% for pol and </a:t>
            </a:r>
            <a:r>
              <a:rPr lang="en-US" sz="1600" i="0" dirty="0" err="1">
                <a:effectLst/>
                <a:latin typeface="Calibri" panose="020F0502020204030204" pitchFamily="34" charset="0"/>
                <a:ea typeface="Calibri" panose="020F0502020204030204" pitchFamily="34" charset="0"/>
                <a:cs typeface="Times New Roman" panose="02020603050405020304" pitchFamily="18" charset="0"/>
              </a:rPr>
              <a:t>ruegg</a:t>
            </a:r>
            <a:r>
              <a:rPr lang="en-US" sz="1600" i="0" dirty="0">
                <a:effectLst/>
                <a:latin typeface="Calibri" panose="020F0502020204030204" pitchFamily="34" charset="0"/>
                <a:ea typeface="Calibri" panose="020F0502020204030204" pitchFamily="34" charset="0"/>
                <a:cs typeface="Times New Roman" panose="02020603050405020304" pitchFamily="18" charset="0"/>
              </a:rPr>
              <a:t>, although sampling scheme different – were targeting high SCC samples), much higher than a large US study of conventional farms from 2019 (0.42%; </a:t>
            </a:r>
            <a:r>
              <a:rPr lang="en-US" sz="1600" i="0" dirty="0" err="1">
                <a:effectLst/>
                <a:latin typeface="Calibri" panose="020F0502020204030204" pitchFamily="34" charset="0"/>
                <a:ea typeface="Calibri" panose="020F0502020204030204" pitchFamily="34" charset="0"/>
                <a:cs typeface="Times New Roman" panose="02020603050405020304" pitchFamily="18" charset="0"/>
              </a:rPr>
              <a:t>rowe</a:t>
            </a:r>
            <a:r>
              <a:rPr lang="en-US" sz="1600" i="0" dirty="0">
                <a:effectLst/>
                <a:latin typeface="Calibri" panose="020F0502020204030204" pitchFamily="34" charset="0"/>
                <a:ea typeface="Calibri" panose="020F0502020204030204" pitchFamily="34" charset="0"/>
                <a:cs typeface="Times New Roman" panose="02020603050405020304" pitchFamily="18" charset="0"/>
              </a:rPr>
              <a:t>); but much lower than a study of post-partum heifers from 5 organic herds in the US (</a:t>
            </a:r>
            <a:r>
              <a:rPr lang="en-US" sz="1600" i="0" dirty="0" err="1">
                <a:effectLst/>
                <a:latin typeface="Calibri" panose="020F0502020204030204" pitchFamily="34" charset="0"/>
                <a:ea typeface="Calibri" panose="020F0502020204030204" pitchFamily="34" charset="0"/>
                <a:cs typeface="Times New Roman" panose="02020603050405020304" pitchFamily="18" charset="0"/>
              </a:rPr>
              <a:t>pena-mosca</a:t>
            </a:r>
            <a:r>
              <a:rPr lang="en-US" sz="1600" i="0" dirty="0">
                <a:effectLst/>
                <a:latin typeface="Calibri" panose="020F0502020204030204" pitchFamily="34" charset="0"/>
                <a:ea typeface="Calibri" panose="020F0502020204030204" pitchFamily="34" charset="0"/>
                <a:cs typeface="Times New Roman" panose="02020603050405020304" pitchFamily="18" charset="0"/>
              </a:rPr>
              <a:t>, 13.6%)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effectLst/>
                <a:latin typeface="Calibri" panose="020F0502020204030204" pitchFamily="34" charset="0"/>
                <a:ea typeface="Calibri" panose="020F0502020204030204" pitchFamily="34" charset="0"/>
                <a:cs typeface="Times New Roman" panose="02020603050405020304" pitchFamily="18" charset="0"/>
              </a:rPr>
              <a:t>At the species level, staph chromogenes was the leading cause of IMI, which agrees with many studies from around the world of both conventional and organic dairy farms.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This species distribution is similar to previous work, </a:t>
            </a:r>
            <a:r>
              <a:rPr lang="en-US" sz="1800" dirty="0">
                <a:effectLst/>
                <a:latin typeface="Times New Roman" panose="02020603050405020304" pitchFamily="18" charset="0"/>
                <a:ea typeface="Calibri" panose="020F0502020204030204" pitchFamily="34" charset="0"/>
              </a:rPr>
              <a:t>where a diverse number of species were identified but the prevalence of non-</a:t>
            </a:r>
            <a:r>
              <a:rPr lang="en-US" sz="1800" i="1" dirty="0">
                <a:effectLst/>
                <a:latin typeface="Times New Roman" panose="02020603050405020304" pitchFamily="18" charset="0"/>
                <a:ea typeface="Calibri" panose="020F0502020204030204" pitchFamily="34" charset="0"/>
              </a:rPr>
              <a:t>chromogenes</a:t>
            </a:r>
            <a:r>
              <a:rPr lang="en-US" sz="1800" dirty="0">
                <a:effectLst/>
                <a:latin typeface="Times New Roman" panose="02020603050405020304" pitchFamily="18" charset="0"/>
                <a:ea typeface="Calibri" panose="020F0502020204030204" pitchFamily="34" charset="0"/>
              </a:rPr>
              <a:t> IMI was low.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findings from a study looking at NASM prevalence for 91 herds across Canada; which found a 13% prevalence for staph. chromogenes, with the next most commonly-seen species in this study were Staph. simulans, haemolyticus, and xylosus.</a:t>
            </a:r>
          </a:p>
          <a:p>
            <a:pPr algn="l"/>
            <a:r>
              <a:rPr lang="en-US" sz="1600" dirty="0"/>
              <a:t>A 2016 study looking at NASM species-specific prevalence for fresh cows on 13 Belgian farms also found a prevalence of 13% for chromogenes; the next most commonly-isolated species were </a:t>
            </a:r>
            <a:r>
              <a:rPr lang="en-US" sz="1600" dirty="0" err="1"/>
              <a:t>mammilicoccus</a:t>
            </a:r>
            <a:r>
              <a:rPr lang="en-US" sz="1600" dirty="0"/>
              <a:t> sciuri, staph cohnii, and then a tie between staph. equorum and xylosus.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In contrast, a study sampling late-gestation cows from 80 herds in the U.S. found a quarter-level prevalence for chromogenes of 6.9%. Following chromogenes, the next most commonly-seen group was “staph. sp.” which likely includes both S. agnetis and S. hyicus; followed by simulans , and haemolyticus.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Overall, quarter-level prevalence of IMI by pathogen was similar between BP and TS in the current study, except that TS had a slightly higher prevalence of staph aureus, and for NASM specifically, staph haemolyticus was more frequently found on bedded packs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latin typeface="+mn-lt"/>
                <a:ea typeface="Calibri" panose="020F0502020204030204" pitchFamily="34" charset="0"/>
              </a:rPr>
              <a:t>Bacteria belonging to the group known as non-aureus staphylococcal and </a:t>
            </a:r>
            <a:r>
              <a:rPr lang="en-US" sz="1600" dirty="0" err="1">
                <a:effectLst/>
                <a:latin typeface="+mn-lt"/>
                <a:ea typeface="Calibri" panose="020F0502020204030204" pitchFamily="34" charset="0"/>
              </a:rPr>
              <a:t>mammalicoccal</a:t>
            </a:r>
            <a:r>
              <a:rPr lang="en-US" sz="1600" dirty="0">
                <a:effectLst/>
                <a:latin typeface="+mn-lt"/>
                <a:ea typeface="Calibri" panose="020F0502020204030204" pitchFamily="34" charset="0"/>
              </a:rPr>
              <a:t> species, or NASM, were the clearly dominant pathogen group causing intramammary infections on organic dairy farms in Vermont. </a:t>
            </a:r>
            <a:r>
              <a:rPr lang="en-US" sz="1600" dirty="0">
                <a:effectLst/>
                <a:latin typeface="Times New Roman" panose="02020603050405020304" pitchFamily="18" charset="0"/>
                <a:ea typeface="Times New Roman" panose="02020603050405020304" pitchFamily="18" charset="0"/>
              </a:rPr>
              <a:t>So; Who are these mastitis pathogens responsible for the majority of mastitis in these herds?</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65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600" b="1" i="1" dirty="0">
                <a:latin typeface="Calibri" panose="020F0502020204030204" pitchFamily="34" charset="0"/>
                <a:ea typeface="Calibri" panose="020F0502020204030204" pitchFamily="34" charset="0"/>
              </a:rPr>
              <a:t>NASM is the p</a:t>
            </a:r>
            <a:r>
              <a:rPr lang="en-US" sz="1600" b="1" i="1" dirty="0">
                <a:effectLst/>
                <a:latin typeface="Calibri" panose="020F0502020204030204" pitchFamily="34" charset="0"/>
                <a:ea typeface="Calibri" panose="020F0502020204030204" pitchFamily="34" charset="0"/>
              </a:rPr>
              <a:t>redominant pathogen group causing intramammary infections (IMI) in dairy animals globally, so </a:t>
            </a:r>
            <a:r>
              <a:rPr lang="en-US" sz="1600" b="1" i="1" dirty="0">
                <a:effectLst/>
                <a:latin typeface="Calibri" panose="020F0502020204030204" pitchFamily="34" charset="0"/>
                <a:ea typeface="Calibri" panose="020F0502020204030204" pitchFamily="34" charset="0"/>
                <a:cs typeface="Times New Roman" panose="02020603050405020304" pitchFamily="18" charset="0"/>
              </a:rPr>
              <a:t>understanding their effect on udder health is essential</a:t>
            </a:r>
          </a:p>
          <a:p>
            <a:pPr>
              <a:buSzPct val="75000"/>
              <a:buFont typeface="Wingdings" panose="05000000000000000000" pitchFamily="2" charset="2"/>
              <a:buNone/>
            </a:pPr>
            <a:endParaRPr lang="en-US" sz="1600" b="1" i="1"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600" b="1" i="1" dirty="0">
                <a:effectLst/>
                <a:latin typeface="Calibri" panose="020F0502020204030204" pitchFamily="34" charset="0"/>
                <a:ea typeface="Calibri" panose="020F0502020204030204" pitchFamily="34" charset="0"/>
                <a:cs typeface="Times New Roman" panose="02020603050405020304" pitchFamily="18" charset="0"/>
              </a:rPr>
              <a:t>Primarily associated with subclinical mastitis, although some species are more likely to cause clinical cases</a:t>
            </a:r>
          </a:p>
          <a:p>
            <a:pPr>
              <a:buSzPct val="75000"/>
              <a:buFont typeface="Wingdings" panose="05000000000000000000" pitchFamily="2" charset="2"/>
              <a:buNone/>
            </a:pPr>
            <a:endParaRPr lang="en-US" sz="1600" b="1" i="1" dirty="0">
              <a:effectLst/>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1600" b="1" i="1" dirty="0">
                <a:latin typeface="Calibri" panose="020F0502020204030204" pitchFamily="34" charset="0"/>
                <a:ea typeface="Calibri" panose="020F0502020204030204" pitchFamily="34" charset="0"/>
                <a:cs typeface="Times New Roman" panose="02020603050405020304" pitchFamily="18" charset="0"/>
              </a:rPr>
              <a:t>G</a:t>
            </a:r>
            <a:r>
              <a:rPr lang="en-US" sz="1600" b="1" i="1" dirty="0">
                <a:effectLst/>
                <a:latin typeface="Calibri" panose="020F0502020204030204" pitchFamily="34" charset="0"/>
                <a:ea typeface="Calibri" panose="020F0502020204030204" pitchFamily="34" charset="0"/>
                <a:cs typeface="Times New Roman" panose="02020603050405020304" pitchFamily="18" charset="0"/>
              </a:rPr>
              <a:t>ram-positive group of bacteria comprised of a diverse group of different species</a:t>
            </a:r>
          </a:p>
          <a:p>
            <a:pPr lvl="1">
              <a:buSzPct val="75000"/>
              <a:buFont typeface="Wingdings" panose="05000000000000000000" pitchFamily="2"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53 different species total recognized in the genus </a:t>
            </a:r>
            <a:r>
              <a:rPr lang="en-US" sz="1600" i="1" dirty="0">
                <a:effectLst/>
                <a:latin typeface="Calibri" panose="020F0502020204030204" pitchFamily="34" charset="0"/>
                <a:ea typeface="Calibri" panose="020F0502020204030204" pitchFamily="34" charset="0"/>
                <a:cs typeface="Times New Roman" panose="02020603050405020304" pitchFamily="18" charset="0"/>
              </a:rPr>
              <a:t>Staphylococcus</a:t>
            </a: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~23-25 species of NASM have been isolated from bovine milk</a:t>
            </a:r>
          </a:p>
          <a:p>
            <a:pPr lvl="1">
              <a:buSzPct val="75000"/>
              <a:buFont typeface="Wingdings" panose="05000000000000000000" pitchFamily="2" charset="2"/>
              <a:buChar char="§"/>
            </a:pPr>
            <a:endParaRPr lang="en-US" sz="1600" b="0" i="0" u="none" strike="noStrike" baseline="0" dirty="0">
              <a:latin typeface="Calibri" panose="020F0502020204030204" pitchFamily="34" charset="0"/>
              <a:ea typeface="Calibri" panose="020F0502020204030204" pitchFamily="34" charset="0"/>
              <a:cs typeface="Times New Roman" panose="02020603050405020304" pitchFamily="18" charset="0"/>
            </a:endParaRPr>
          </a:p>
          <a:p>
            <a:pPr lvl="0">
              <a:buSzPct val="75000"/>
              <a:buFont typeface="Wingdings" panose="05000000000000000000" pitchFamily="2" charset="2"/>
              <a:buNone/>
            </a:pPr>
            <a:r>
              <a:rPr lang="en-US" sz="1600" b="0" i="0" u="none" strike="noStrike" baseline="0" dirty="0">
                <a:latin typeface="MinionPro-Regular"/>
              </a:rPr>
              <a:t>Following </a:t>
            </a:r>
            <a:r>
              <a:rPr lang="en-US" sz="1600" b="0" i="0" u="none" strike="noStrike" baseline="0" dirty="0">
                <a:latin typeface="MinionPro-It"/>
              </a:rPr>
              <a:t>S. chromogenes</a:t>
            </a:r>
            <a:r>
              <a:rPr lang="en-US" sz="1600" b="0" i="0" u="none" strike="noStrike" baseline="0" dirty="0">
                <a:latin typeface="MinionPro-Regular"/>
              </a:rPr>
              <a:t>, the most frequently identified NASM reported to be causing intramammary infections in dairy cattle are </a:t>
            </a:r>
            <a:r>
              <a:rPr lang="en-US" sz="1600" b="0" i="0" u="none" strike="noStrike" baseline="0" dirty="0">
                <a:latin typeface="MinionPro-It"/>
              </a:rPr>
              <a:t>S. simulans</a:t>
            </a:r>
            <a:r>
              <a:rPr lang="en-US" sz="1600" b="0" i="0" u="none" strike="noStrike" baseline="0" dirty="0">
                <a:latin typeface="MinionPro-Regular"/>
              </a:rPr>
              <a:t>, </a:t>
            </a:r>
            <a:r>
              <a:rPr lang="en-US" sz="1600" b="0" i="0" u="none" strike="noStrike" baseline="0" dirty="0">
                <a:latin typeface="MinionPro-It"/>
              </a:rPr>
              <a:t>S. xylosus</a:t>
            </a:r>
            <a:r>
              <a:rPr lang="en-US" sz="1600" b="0" i="0" u="none" strike="noStrike" baseline="0" dirty="0">
                <a:latin typeface="MinionPro-Regular"/>
              </a:rPr>
              <a:t>, </a:t>
            </a:r>
            <a:r>
              <a:rPr lang="en-US" sz="1600" b="0" i="0" u="none" strike="noStrike" baseline="0" dirty="0">
                <a:latin typeface="MinionPro-It"/>
              </a:rPr>
              <a:t>S. haemolyticus</a:t>
            </a:r>
            <a:r>
              <a:rPr lang="en-US" sz="1600" b="0" i="0" u="none" strike="noStrike" baseline="0" dirty="0">
                <a:latin typeface="MinionPro-Regular"/>
              </a:rPr>
              <a:t>, and </a:t>
            </a:r>
            <a:r>
              <a:rPr lang="en-US" sz="1600" b="0" i="0" u="none" strike="noStrike" baseline="0" dirty="0">
                <a:latin typeface="MinionPro-It"/>
              </a:rPr>
              <a:t>S. epidermidis</a:t>
            </a:r>
            <a:r>
              <a:rPr lang="en-US" sz="1600" b="0" i="0" u="none" strike="noStrike" baseline="0" dirty="0">
                <a:latin typeface="MinionPro-Regular"/>
              </a:rPr>
              <a:t>. While there are some regional differences in overall prevalence, these 5 species are the most consistently isolated from milk samples</a:t>
            </a:r>
            <a:endParaRPr lang="en-US" sz="16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600" dirty="0">
                <a:effectLst/>
                <a:latin typeface="Calibri" panose="020F0502020204030204" pitchFamily="34" charset="0"/>
                <a:ea typeface="Calibri" panose="020F0502020204030204" pitchFamily="34" charset="0"/>
                <a:cs typeface="Times New Roman" panose="02020603050405020304" pitchFamily="18" charset="0"/>
              </a:rPr>
              <a:t>All other NASM species together represent &lt;10% NAS isolates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16</a:t>
            </a:fld>
            <a:endParaRPr lang="en-US"/>
          </a:p>
        </p:txBody>
      </p:sp>
    </p:spTree>
    <p:extLst>
      <p:ext uri="{BB962C8B-B14F-4D97-AF65-F5344CB8AC3E}">
        <p14:creationId xmlns:p14="http://schemas.microsoft.com/office/powerpoint/2010/main" val="628520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400" b="1" i="1" dirty="0">
                <a:effectLst/>
                <a:latin typeface="Calibri" panose="020F0502020204030204" pitchFamily="34" charset="0"/>
                <a:ea typeface="Calibri" panose="020F0502020204030204" pitchFamily="34" charset="0"/>
                <a:cs typeface="Times New Roman" panose="02020603050405020304" pitchFamily="18" charset="0"/>
              </a:rPr>
              <a:t>this group has long been considered “minor mastitis pathogens” by many, as the infections they cause are primarily subclinical, some have a high spontaneous cure rate, and </a:t>
            </a:r>
            <a:r>
              <a:rPr lang="en-US" sz="1400" dirty="0">
                <a:latin typeface="Calibri" panose="020F0502020204030204" pitchFamily="34" charset="0"/>
                <a:ea typeface="Calibri" panose="020F0502020204030204" pitchFamily="34" charset="0"/>
                <a:cs typeface="Times New Roman" panose="02020603050405020304" pitchFamily="18" charset="0"/>
              </a:rPr>
              <a:t>they don’t generally </a:t>
            </a:r>
            <a:r>
              <a:rPr lang="en-US" sz="1400" dirty="0">
                <a:effectLst/>
                <a:latin typeface="Calibri" panose="020F0502020204030204" pitchFamily="34" charset="0"/>
                <a:ea typeface="Calibri" panose="020F0502020204030204" pitchFamily="34" charset="0"/>
                <a:cs typeface="Times New Roman" panose="02020603050405020304" pitchFamily="18" charset="0"/>
              </a:rPr>
              <a:t>effect milk yield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rPr>
              <a:t>we care, BECAUSE… taken as a group, infections due to NASM DO cause an increase in the somatic cell count in the affected mammary gland </a:t>
            </a:r>
          </a:p>
          <a:p>
            <a:pPr marL="0" marR="0" lvl="0" indent="0" algn="l" defTabSz="914400" rtl="0" eaLnBrk="1" fontAlgn="auto" latinLnBrk="0" hangingPunct="1">
              <a:lnSpc>
                <a:spcPct val="90000"/>
              </a:lnSpc>
              <a:spcBef>
                <a:spcPts val="1000"/>
              </a:spcBef>
              <a:spcAft>
                <a:spcPts val="0"/>
              </a:spcAft>
              <a:buClrTx/>
              <a:buSzPct val="75000"/>
              <a:buFont typeface="Wingdings" panose="05000000000000000000" pitchFamily="2" charset="2"/>
              <a:buNone/>
              <a:tabLst/>
              <a:defRPr/>
            </a:pPr>
            <a:endParaRPr kumimoji="0" lang="en-US" sz="1400" b="1" i="1" u="none" strike="noStrike" kern="1200" cap="none" spc="0" normalizeH="0" baseline="0" noProof="0" dirty="0">
              <a:ln>
                <a:noFill/>
              </a:ln>
              <a:solidFill>
                <a:schemeClr val="bg1">
                  <a:lumMod val="75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Pct val="75000"/>
              <a:buFont typeface="Wingdings" panose="05000000000000000000" pitchFamily="2" charset="2"/>
              <a:buNone/>
              <a:tabLst/>
              <a:defRPr/>
            </a:pPr>
            <a:r>
              <a:rPr kumimoji="0" lang="en-US" sz="1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Many farms today have implemented modern mastitis control practices which have minimized</a:t>
            </a:r>
            <a:r>
              <a:rPr kumimoji="0" lang="en-US" sz="1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the effects of bacteria considered to be “major” pathogens</a:t>
            </a:r>
          </a:p>
          <a:p>
            <a:pPr lvl="1">
              <a:spcBef>
                <a:spcPts val="1000"/>
              </a:spcBef>
              <a:buSzPct val="75000"/>
              <a:buFont typeface="Wingdings" panose="05000000000000000000" pitchFamily="2" charset="2"/>
              <a:buChar char="§"/>
              <a:defRPr/>
            </a:pPr>
            <a:r>
              <a:rPr kumimoji="0" lang="en-US" sz="14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quintessential examples of this are the organisms Sta</a:t>
            </a:r>
            <a:r>
              <a:rPr lang="en-US" sz="14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phylococcus</a:t>
            </a:r>
            <a:r>
              <a:rPr lang="en-US" sz="14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aureus, Streptococcus agalactiae</a:t>
            </a:r>
          </a:p>
          <a:p>
            <a:pPr lvl="1">
              <a:spcBef>
                <a:spcPts val="1000"/>
              </a:spcBef>
              <a:buSzPct val="75000"/>
              <a:buFont typeface="Wingdings" panose="05000000000000000000" pitchFamily="2" charset="2"/>
              <a:buChar char="§"/>
              <a:defRPr/>
            </a:pPr>
            <a:endParaRPr kumimoji="0" lang="en-US" sz="14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14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this has now lead to NASM mammary gland infections being the leading contributor to bulk tank milk somatic cell count on farms with good milk quality; </a:t>
            </a:r>
            <a:r>
              <a:rPr lang="en-US" sz="1400" dirty="0">
                <a:effectLst/>
                <a:latin typeface="Calibri" panose="020F0502020204030204" pitchFamily="34" charset="0"/>
                <a:ea typeface="Calibri" panose="020F0502020204030204" pitchFamily="34" charset="0"/>
              </a:rPr>
              <a:t>ultimately, this increase in BTSCC hurts the profitability of dairy producers, as SCC is a major determinant of how dairy farms get paid for their milk.</a:t>
            </a:r>
          </a:p>
          <a:p>
            <a:pPr>
              <a:buSzPct val="75000"/>
              <a:buFont typeface="Wingdings" panose="05000000000000000000" pitchFamily="2" charset="2"/>
              <a:buChar char="§"/>
              <a:defRP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17</a:t>
            </a:fld>
            <a:endParaRPr lang="en-US"/>
          </a:p>
        </p:txBody>
      </p:sp>
    </p:spTree>
    <p:extLst>
      <p:ext uri="{BB962C8B-B14F-4D97-AF65-F5344CB8AC3E}">
        <p14:creationId xmlns:p14="http://schemas.microsoft.com/office/powerpoint/2010/main" val="3917884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75000"/>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rPr>
              <a:t>Not all species within this heterogenous group known as the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behave the same while causing infections of the udder</a:t>
            </a:r>
          </a:p>
          <a:p>
            <a:pPr>
              <a:buSzPct val="75000"/>
              <a:buFont typeface="Wingdings" panose="05000000000000000000" pitchFamily="2" charset="2"/>
              <a:buChar char="§"/>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NAS species differ </a:t>
            </a:r>
            <a:r>
              <a:rPr lang="en-US" sz="1800" b="1" i="1" dirty="0">
                <a:latin typeface="Calibri" panose="020F0502020204030204" pitchFamily="34" charset="0"/>
                <a:ea typeface="Calibri" panose="020F0502020204030204" pitchFamily="34" charset="0"/>
                <a:cs typeface="Times New Roman" panose="02020603050405020304" pitchFamily="18" charset="0"/>
              </a:rPr>
              <a:t>from each other in how they behave as an intramammary pathogen.. different species vary in their</a:t>
            </a:r>
            <a:endParaRPr lang="en-US" sz="18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Ability to cause persistent infections</a:t>
            </a:r>
          </a:p>
          <a:p>
            <a:pPr lvl="1">
              <a:buSzPct val="75000"/>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E</a:t>
            </a:r>
            <a:r>
              <a:rPr lang="en-US" sz="1400" dirty="0">
                <a:effectLst/>
                <a:latin typeface="Calibri" panose="020F0502020204030204" pitchFamily="34" charset="0"/>
                <a:ea typeface="Calibri" panose="020F0502020204030204" pitchFamily="34" charset="0"/>
                <a:cs typeface="Times New Roman" panose="02020603050405020304" pitchFamily="18" charset="0"/>
              </a:rPr>
              <a:t>ffect on milk yield </a:t>
            </a:r>
          </a:p>
          <a:p>
            <a:pPr lvl="1">
              <a:buSzPct val="75000"/>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D</a:t>
            </a:r>
            <a:r>
              <a:rPr lang="en-US" sz="1400" dirty="0">
                <a:effectLst/>
                <a:latin typeface="Calibri" panose="020F0502020204030204" pitchFamily="34" charset="0"/>
                <a:ea typeface="Calibri" panose="020F0502020204030204" pitchFamily="34" charset="0"/>
                <a:cs typeface="Times New Roman" panose="02020603050405020304" pitchFamily="18" charset="0"/>
              </a:rPr>
              <a:t>egree to which they cause an inflammatory reaction in the udder (measured by quarter SCC)</a:t>
            </a:r>
          </a:p>
          <a:p>
            <a:pPr lvl="1">
              <a:buSzPct val="75000"/>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NAS species also differ in their virulence potential (ability for host invasion and tissue damage)</a:t>
            </a:r>
          </a:p>
          <a:p>
            <a:pPr lvl="1">
              <a:buSzPct val="75000"/>
              <a:buFont typeface="Wingdings" panose="05000000000000000000" pitchFamily="2" charset="2"/>
              <a:buChar char="§"/>
            </a:pPr>
            <a:r>
              <a:rPr lang="en-US" sz="1400" b="1" i="1" dirty="0">
                <a:effectLst/>
                <a:latin typeface="Calibri" panose="020F0502020204030204" pitchFamily="34" charset="0"/>
                <a:ea typeface="Calibri" panose="020F0502020204030204" pitchFamily="34" charset="0"/>
                <a:cs typeface="Times New Roman" panose="02020603050405020304" pitchFamily="18" charset="0"/>
              </a:rPr>
              <a:t> antimicrobial resistance pattern, and interaction with a host’s immune system </a:t>
            </a:r>
          </a:p>
          <a:p>
            <a:pPr lvl="1">
              <a:buSzPct val="75000"/>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18</a:t>
            </a:fld>
            <a:endParaRPr lang="en-US"/>
          </a:p>
        </p:txBody>
      </p:sp>
    </p:spTree>
    <p:extLst>
      <p:ext uri="{BB962C8B-B14F-4D97-AF65-F5344CB8AC3E}">
        <p14:creationId xmlns:p14="http://schemas.microsoft.com/office/powerpoint/2010/main" val="4038969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In order to better understand which </a:t>
            </a:r>
            <a:r>
              <a:rPr lang="en-US" sz="1800" i="1" dirty="0">
                <a:effectLst/>
                <a:latin typeface="Times New Roman" panose="02020603050405020304" pitchFamily="18" charset="0"/>
                <a:ea typeface="Calibri" panose="020F0502020204030204" pitchFamily="34" charset="0"/>
              </a:rPr>
              <a:t>Staphylococcus </a:t>
            </a:r>
            <a:r>
              <a:rPr lang="en-US" sz="1800" dirty="0">
                <a:effectLst/>
                <a:latin typeface="Times New Roman" panose="02020603050405020304" pitchFamily="18" charset="0"/>
                <a:ea typeface="Calibri" panose="020F0502020204030204" pitchFamily="34" charset="0"/>
              </a:rPr>
              <a:t>and </a:t>
            </a:r>
            <a:r>
              <a:rPr lang="en-US" sz="1800" i="1" dirty="0">
                <a:effectLst/>
                <a:latin typeface="Times New Roman" panose="02020603050405020304" pitchFamily="18" charset="0"/>
                <a:ea typeface="Calibri" panose="020F0502020204030204" pitchFamily="34" charset="0"/>
              </a:rPr>
              <a:t>Mammaliicoccus</a:t>
            </a:r>
            <a:r>
              <a:rPr lang="en-US" sz="1800" dirty="0">
                <a:effectLst/>
                <a:latin typeface="Times New Roman" panose="02020603050405020304" pitchFamily="18" charset="0"/>
                <a:ea typeface="Calibri" panose="020F0502020204030204" pitchFamily="34" charset="0"/>
              </a:rPr>
              <a:t> (SaM) species are most relevant to udder health for organic dairies, a study </a:t>
            </a:r>
            <a:r>
              <a:rPr lang="en-US" sz="1800" b="0" i="0" dirty="0">
                <a:effectLst/>
                <a:latin typeface="Times New Roman" panose="02020603050405020304" pitchFamily="18" charset="0"/>
                <a:ea typeface="Calibri" panose="020F0502020204030204" pitchFamily="34" charset="0"/>
              </a:rPr>
              <a:t>was undertaken to </a:t>
            </a:r>
            <a:r>
              <a:rPr lang="en-US" sz="1800" b="0" i="0" dirty="0">
                <a:solidFill>
                  <a:prstClr val="black"/>
                </a:solidFill>
                <a:effectLst/>
                <a:latin typeface="Times New Roman" panose="02020603050405020304" pitchFamily="18" charset="0"/>
                <a:ea typeface="Cambria" panose="02040503050406030204" pitchFamily="18" charset="0"/>
              </a:rPr>
              <a:t>d</a:t>
            </a:r>
            <a:r>
              <a:rPr lang="en-US" sz="1800" b="0" i="0" dirty="0">
                <a:solidFill>
                  <a:prstClr val="black"/>
                </a:solidFill>
                <a:ea typeface="Cambria" panose="02040503050406030204" pitchFamily="18" charset="0"/>
              </a:rPr>
              <a:t>escribe</a:t>
            </a:r>
            <a:r>
              <a:rPr lang="en-US" sz="1800" b="0" i="0" noProof="0" dirty="0">
                <a:solidFill>
                  <a:prstClr val="black"/>
                </a:solidFill>
                <a:latin typeface="+mn-lt"/>
                <a:ea typeface="Cambria" panose="02040503050406030204" pitchFamily="18" charset="0"/>
              </a:rPr>
              <a:t> how quartermilk somatic cell count (qSCC) varied as a result of infection with the most frequently isolated </a:t>
            </a:r>
            <a:r>
              <a:rPr lang="en-US" sz="1800" dirty="0">
                <a:effectLst/>
                <a:latin typeface="Times New Roman" panose="02020603050405020304" pitchFamily="18" charset="0"/>
                <a:ea typeface="Calibri" panose="020F0502020204030204" pitchFamily="34" charset="0"/>
              </a:rPr>
              <a:t>species causing intramammary infections on certified organic dairies in Vermont. </a:t>
            </a:r>
          </a:p>
          <a:p>
            <a:r>
              <a:rPr lang="en-US"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19</a:t>
            </a:fld>
            <a:endParaRPr lang="en-US"/>
          </a:p>
        </p:txBody>
      </p:sp>
    </p:spTree>
    <p:extLst>
      <p:ext uri="{BB962C8B-B14F-4D97-AF65-F5344CB8AC3E}">
        <p14:creationId xmlns:p14="http://schemas.microsoft.com/office/powerpoint/2010/main" val="4223104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May 2024, the US sold over 139 million pounds of organic whole milk, which represents a roughly 20% increase over the previous year. Although ranked 19</a:t>
            </a:r>
            <a:r>
              <a:rPr lang="en-US" sz="1800" kern="100" baseline="30000" dirty="0">
                <a:effectLst/>
                <a:latin typeface="Times New Roman" panose="02020603050405020304" pitchFamily="18" charset="0"/>
                <a:ea typeface="Calibri" panose="020F0502020204030204" pitchFamily="34" charset="0"/>
                <a:cs typeface="Times New Roman" panose="02020603050405020304" pitchFamily="18" charset="0"/>
              </a:rPr>
              <a:t>th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 overall milk production, dairy farming is an incredibly important part of Vermont’s agricultural sector; dairy comprised 65% of the state’s total farm sales in 2023, which is the highest proportion per state in the US. In 2021 (at the time of the most current USDA Certified Organic Survey), Vermont had 147 organic dairy farms, which made over 187 million pounds of fluid milk, valued at over 59 million dollars (USDA, 2022).</a:t>
            </a:r>
          </a:p>
          <a:p>
            <a:pPr>
              <a:buSzPct val="75000"/>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USDA-AMS. 2024. Agricultural Marketing Service, Dairy Market News: U.S. Organic Dairy Fluid Overview. Accessed July 19, 2024. https://www.ams.usda.gov/mnreports/ams_1594.pdf.</a:t>
            </a: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2</a:t>
            </a:fld>
            <a:endParaRPr lang="en-US"/>
          </a:p>
        </p:txBody>
      </p:sp>
    </p:spTree>
    <p:extLst>
      <p:ext uri="{BB962C8B-B14F-4D97-AF65-F5344CB8AC3E}">
        <p14:creationId xmlns:p14="http://schemas.microsoft.com/office/powerpoint/2010/main" val="2897248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subset of the data from the previous study describing the intramammary infection status at the quarter level was used for the current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Using the bacteriological status and speciation information, a quarter-day IMI status was assigned to each quarter observation: 1) “healthy,” when there was no significant growth; 2) “infected with a single SaM species,” when ≥ 100 CFU/mL of a particular SaM species was identified in pure culture on both plates; 3) “infected with 2 SaM species,” when ≥ 100 CFU/mL of 2 different SaM species were identified in mixed culture on both plates; 4) “infected with non-SaM species,” when ≥ 100 CFU/mL of a non-SaM species was identified in pure or mixed culture on both plates (possibly in combination with a SaM species); and 5) “unknown” if the sample status had been identified as contaminated or indeterminate as previously described.</a:t>
            </a:r>
            <a:r>
              <a:rPr lang="en-US" sz="1800" kern="0"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 quarter-day observation was included in the final data set if: 1) the IMI status was classified as healthy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or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infected with a single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SaM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species for any of the most frequently observed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SaM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species (≥ 5 observed IMI); 2) it was collected from a cow ≤ 305 DIM at time of observation; and 3) it had a valid associated quarter-level SCC measurement. Figure 1 depicts the selection of the final data set of quarter-day observations using these criteria.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Figure 1</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Flow diagram describing selection of final data set of quarter-day observations collected from 382 cows during a longitudinal, cross-sectional observational study of 10 certified organic dairy farms in Vermont (US).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749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Raw quarter-level SCC was log-transformed to SCS in order to address the non-normal distribution of SCC data. Descriptive statistics and visualizations were generated both to describe the variables of interest (SCS, quarter-day IMI status, DIM) as well as the hierarchical structure of the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linear hierarchical repeated measures mixed model was fitted to the data set in order to compare SCS of quarters infected with a single SaM species to healthy quarters, in which the SCS of a quarter on a given day was the outcome variable, and the quarter-day IMI status (with healthy quarters as the reference value) was the main fixed predictor. Interaction between parity and quarter-day IMI status was evaluated to allow the effect of a given IMI to vary as function of age. Similarly, interaction between DIM (as a third degree polynomial variable) and quarter-day IMI status was evaluated to allow the effect of a given IMI to vary as function of DIM. Interaction terms were removed whenever they were found to be not significant (F-test), but DIM was still kept as a fixed predictor in the model (again as a third degree polynomial variable), to allow it to adjust our SCS estimates as a function of DIM.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hierarchical structure of the data was addressed by fitting random intercepts for quarter, cow, and herd. Samples collected at different time points for a given quarter were considered repeated measurements, and a spatial exponential correlation structure was used to account for both the correlation between milk samples collected on the same quarter, and for the variation of this correlation with the varying amount of time between sample collections.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Statistical significance was determined using an F-test for interaction terms and a t-test for fixed effects, with significance declared at </a:t>
            </a:r>
            <a:r>
              <a:rPr lang="en-US" sz="1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0.05.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Final model fit was assessed by checking the homoscedasticity and normality of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(graphing of residuals vs. predicted values and Q-Q plots, respectively).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17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00" dirty="0">
                <a:effectLst/>
                <a:latin typeface="Times New Roman" panose="02020603050405020304" pitchFamily="18" charset="0"/>
                <a:ea typeface="Calibri" panose="020F0502020204030204" pitchFamily="34" charset="0"/>
                <a:cs typeface="Times New Roman" panose="02020603050405020304" pitchFamily="18" charset="0"/>
              </a:rPr>
              <a:t>Moving on to results: In this composite figure, we have the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least square means estimates for </a:t>
            </a:r>
            <a:r>
              <a:rPr lang="en-US" sz="1800" b="0" kern="100" dirty="0">
                <a:effectLst/>
                <a:latin typeface="Times New Roman" panose="02020603050405020304" pitchFamily="18" charset="0"/>
                <a:ea typeface="Calibri" panose="020F0502020204030204" pitchFamily="34" charset="0"/>
                <a:cs typeface="Times New Roman" panose="02020603050405020304" pitchFamily="18" charset="0"/>
              </a:rPr>
              <a:t>q</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uarter somatic cell score (on the y-axis of each panel), as a function of intramammary infection with ten different staphylococci and mammaliicocci species (indicated at the top left for each panel), by days in milk (along the x-axis for each panel).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teal, each panel shows the estimate for quarter SCS (with the 95% confidence interval), for a quarter infected with that particular species, compared to a quarter with no growth (shown in orange, which you will notice is the same in each panel). The model estimates for each species are only presented for the range of days in milk which was observed for each type of IMI in the data 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Somatic cell score was significantly higher in quarters infected with </a:t>
            </a:r>
            <a:r>
              <a:rPr lang="en-US" sz="1800" i="1" dirty="0">
                <a:effectLst/>
                <a:latin typeface="Times New Roman" panose="02020603050405020304" pitchFamily="18" charset="0"/>
                <a:ea typeface="Calibri" panose="020F0502020204030204" pitchFamily="34" charset="0"/>
              </a:rPr>
              <a:t>S. agnetis, S. aureus, S. chromogenes, S. devriesei, S. haemolyticus, S, hyicus, S. simulans, S. warneri, and S. xylosus</a:t>
            </a:r>
            <a:r>
              <a:rPr lang="en-US" sz="1800" dirty="0">
                <a:effectLst/>
                <a:latin typeface="Times New Roman" panose="02020603050405020304" pitchFamily="18" charset="0"/>
                <a:ea typeface="Calibri" panose="020F0502020204030204" pitchFamily="34" charset="0"/>
              </a:rPr>
              <a:t> compared to uninfected quarters. As is fairly evident in the plot, quarters with an IMI due to staph xylosus did not have a significantly higher SCS than no growth quarters.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order to put this in a context that’s more readily understandable, we’ll convert some of these predicted results into an estimate of raw somatic cell count. The highest cell count was for quarters infected with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warneri, </a:t>
            </a:r>
            <a:r>
              <a:rPr lang="en-US" sz="1800" i="0" kern="100" dirty="0">
                <a:effectLst/>
                <a:latin typeface="Times New Roman" panose="02020603050405020304" pitchFamily="18" charset="0"/>
                <a:ea typeface="Calibri" panose="020F0502020204030204" pitchFamily="34" charset="0"/>
                <a:cs typeface="Times New Roman" panose="02020603050405020304" pitchFamily="18" charset="0"/>
              </a:rPr>
              <a:t>which had an estimated quarter SCC of 395,190 cells/mL at 91 days in milk. This was followed by S. aureus, which had an estimated quarter SCC of </a:t>
            </a:r>
            <a:r>
              <a:rPr lang="en-US" sz="1800" b="1" dirty="0">
                <a:solidFill>
                  <a:srgbClr val="C00000"/>
                </a:solidFill>
              </a:rPr>
              <a:t>307,101 cells/mL</a:t>
            </a:r>
            <a:r>
              <a:rPr lang="en-US" sz="1800" i="0" kern="100" dirty="0">
                <a:effectLst/>
                <a:latin typeface="Times New Roman" panose="02020603050405020304" pitchFamily="18" charset="0"/>
                <a:ea typeface="Calibri" panose="020F0502020204030204" pitchFamily="34" charset="0"/>
                <a:cs typeface="Times New Roman" panose="02020603050405020304" pitchFamily="18" charset="0"/>
              </a:rPr>
              <a:t> cells/mL at 91 days in milk. Lastly, 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ntramammary infection with the most frequent species,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resulted in a quarter somatic cell count of 80,376 cells/mL for a quarter of a cow at 91 DIM. This is a somewhat modestly elevated SCC, but it is still consistently and reliably higher than quarters with no intramammary infection.</a:t>
            </a:r>
            <a:endParaRPr lang="en-US" sz="1800"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Fixed effects: quarter-day IMI status (no growth, or IMI due to 10 different SaM species), and DIM as</a:t>
            </a:r>
            <a:r>
              <a:rPr lang="en-US" sz="1800" dirty="0">
                <a:effectLst/>
                <a:latin typeface="Times New Roman" panose="02020603050405020304" pitchFamily="18" charset="0"/>
                <a:ea typeface="Calibri" panose="020F0502020204030204" pitchFamily="34" charset="0"/>
              </a:rPr>
              <a:t> a third degree polynomial variable. The random effects, to account for the hierarchical nature of the data, are quarter, cow, and farm.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a:p>
            <a:r>
              <a:rPr lang="en-US" sz="1800" dirty="0">
                <a:effectLst/>
                <a:latin typeface="Times New Roman" panose="02020603050405020304" pitchFamily="18" charset="0"/>
                <a:ea typeface="Calibri" panose="020F0502020204030204" pitchFamily="34" charset="0"/>
              </a:rPr>
              <a:t>the interaction between IMI status and DIM was not significant (</a:t>
            </a:r>
            <a:r>
              <a:rPr lang="en-US" sz="1800" i="1" dirty="0">
                <a:effectLst/>
                <a:latin typeface="Times New Roman" panose="02020603050405020304" pitchFamily="18" charset="0"/>
                <a:ea typeface="Calibri" panose="020F0502020204030204" pitchFamily="34" charset="0"/>
              </a:rPr>
              <a:t>P</a:t>
            </a:r>
            <a:r>
              <a:rPr lang="en-US" sz="1800" dirty="0">
                <a:effectLst/>
                <a:latin typeface="Times New Roman" panose="02020603050405020304" pitchFamily="18" charset="0"/>
                <a:ea typeface="Calibri" panose="020F0502020204030204" pitchFamily="34" charset="0"/>
              </a:rPr>
              <a:t> = 0.25). This meant that both IMI status and DIM affected SCS, but that the effect of IMI status on SCS did not vary as function of DIM for these data. We could, therefore, remove the interaction with DIM.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22</a:t>
            </a:fld>
            <a:endParaRPr lang="en-US"/>
          </a:p>
        </p:txBody>
      </p:sp>
    </p:spTree>
    <p:extLst>
      <p:ext uri="{BB962C8B-B14F-4D97-AF65-F5344CB8AC3E}">
        <p14:creationId xmlns:p14="http://schemas.microsoft.com/office/powerpoint/2010/main" val="4111704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effectLst/>
                <a:latin typeface="Calibri" panose="020F0502020204030204" pitchFamily="34" charset="0"/>
                <a:ea typeface="Calibri" panose="020F0502020204030204" pitchFamily="34" charset="0"/>
                <a:cs typeface="Times New Roman" panose="02020603050405020304" pitchFamily="18" charset="0"/>
              </a:rPr>
              <a:t>What we found from this study was that </a:t>
            </a:r>
            <a:r>
              <a:rPr lang="en-US" sz="1600" dirty="0">
                <a:effectLst/>
                <a:latin typeface="Times New Roman" panose="02020603050405020304" pitchFamily="18" charset="0"/>
                <a:ea typeface="Times New Roman" panose="02020603050405020304" pitchFamily="18" charset="0"/>
              </a:rPr>
              <a:t>The diversity of staphylococcal and </a:t>
            </a:r>
            <a:r>
              <a:rPr lang="en-US" sz="1600" dirty="0" err="1">
                <a:effectLst/>
                <a:latin typeface="Times New Roman" panose="02020603050405020304" pitchFamily="18" charset="0"/>
                <a:ea typeface="Times New Roman" panose="02020603050405020304" pitchFamily="18" charset="0"/>
              </a:rPr>
              <a:t>mammalicoccal</a:t>
            </a:r>
            <a:r>
              <a:rPr lang="en-US" sz="1600" dirty="0">
                <a:effectLst/>
                <a:latin typeface="Times New Roman" panose="02020603050405020304" pitchFamily="18" charset="0"/>
                <a:ea typeface="Times New Roman" panose="02020603050405020304" pitchFamily="18" charset="0"/>
              </a:rPr>
              <a:t> species observed and the species-level effect on inflammatory reaction (as measured by somatic cell count, or SCC) was similar to previous work describing conventional herds. Compared to healthy quarters, SCC was higher in quarters infected with nine of 10 staphylococcal species identified.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Although the increase in quarter SCC was modest for most of the NASM species observed in the current study, the widespread nature of these intramammary pathogens can still result in sizeable increases in the bulk tank SCC due to a large number of infected quarters in a herd</a:t>
            </a:r>
            <a:r>
              <a:rPr lang="en-US" sz="1600" dirty="0">
                <a:effectLst/>
                <a:latin typeface="Times New Roman" panose="02020603050405020304" pitchFamily="18" charset="0"/>
                <a:ea typeface="Calibri" panose="020F0502020204030204" pitchFamily="34" charset="0"/>
              </a:rPr>
              <a:t>. </a:t>
            </a:r>
            <a:r>
              <a:rPr lang="en-US" sz="1600" dirty="0">
                <a:effectLst/>
                <a:latin typeface="Times New Roman" panose="02020603050405020304" pitchFamily="18" charset="0"/>
                <a:ea typeface="Times New Roman" panose="02020603050405020304" pitchFamily="18" charset="0"/>
              </a:rPr>
              <a:t>From our first study, you’ll remember that 1 in 5 quarters were identified to have an IMI due to NASM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taken as a whole, IMI with these bacteria can still negatively affect the overall income of a dairy by preventing producers from achieving quality premiums, particularly in “herds striving for a low BTSCC [&lt; 200,000 cells/mL].” In these herds, where major mastitis pathogens have been controlled, IMI due to NASM are the next target to further improve udder health. Most dairies in the US are achieving these low bulk tank somatic cell counts, as the milk-weighted geometric mean BTSCC in the US for 2019 was 171,000 cells/</a:t>
            </a:r>
            <a:r>
              <a:rPr lang="en-US" sz="1800" dirty="0" err="1">
                <a:effectLst/>
                <a:latin typeface="Times New Roman" panose="02020603050405020304" pitchFamily="18" charset="0"/>
                <a:ea typeface="Calibri" panose="020F0502020204030204" pitchFamily="34" charset="0"/>
              </a:rPr>
              <a:t>mL.</a:t>
            </a:r>
            <a:r>
              <a:rPr lang="en-US" sz="1800" dirty="0">
                <a:effectLst/>
                <a:latin typeface="Times New Roman" panose="02020603050405020304" pitchFamily="18" charset="0"/>
                <a:ea typeface="Calibri" panose="020F0502020204030204" pitchFamily="34" charset="0"/>
              </a:rPr>
              <a:t> The cohort of herds enrolled in this study fit the description of herds aspiring towards a low BTSCC, with an average BTSCC of 186,717 cells/mL (median = 163,583; range = 135,000-329,000)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effectLst/>
                <a:latin typeface="Calibri" panose="020F0502020204030204" pitchFamily="34" charset="0"/>
                <a:ea typeface="Calibri" panose="020F0502020204030204" pitchFamily="34" charset="0"/>
                <a:cs typeface="Calibri" panose="020F0502020204030204" pitchFamily="34" charset="0"/>
              </a:rPr>
              <a:t>From the longitudinal study which generated the dataset for both our first and second studies, </a:t>
            </a:r>
            <a:r>
              <a:rPr lang="en-US" sz="1600" i="1" dirty="0">
                <a:effectLst/>
                <a:latin typeface="Calibri" panose="020F0502020204030204" pitchFamily="34" charset="0"/>
                <a:ea typeface="Calibri" panose="020F0502020204030204" pitchFamily="34" charset="0"/>
                <a:cs typeface="Calibri" panose="020F0502020204030204" pitchFamily="34" charset="0"/>
              </a:rPr>
              <a:t>Staph. chromogenes </a:t>
            </a:r>
            <a:r>
              <a:rPr lang="en-US" sz="1600" i="0" dirty="0">
                <a:effectLst/>
                <a:latin typeface="Calibri" panose="020F0502020204030204" pitchFamily="34" charset="0"/>
                <a:ea typeface="Calibri" panose="020F0502020204030204" pitchFamily="34" charset="0"/>
                <a:cs typeface="Calibri" panose="020F0502020204030204" pitchFamily="34" charset="0"/>
              </a:rPr>
              <a:t>was far and away </a:t>
            </a:r>
            <a:r>
              <a:rPr lang="en-US" sz="1600" dirty="0">
                <a:effectLst/>
                <a:latin typeface="Calibri" panose="020F0502020204030204" pitchFamily="34" charset="0"/>
                <a:ea typeface="Calibri" panose="020F0502020204030204" pitchFamily="34" charset="0"/>
                <a:cs typeface="Calibri" panose="020F0502020204030204" pitchFamily="34" charset="0"/>
              </a:rPr>
              <a:t>the most common species identified. So, let’s take a moment to focus on this predominant mastitis pathogen.</a:t>
            </a:r>
            <a:endParaRPr lang="en-US" sz="16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729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buSzPct val="75000"/>
              <a:buFont typeface="Wingdings" panose="05000000000000000000" pitchFamily="2" charset="2"/>
              <a:buChar char="§"/>
            </a:pPr>
            <a:r>
              <a:rPr lang="en-US" sz="2100" b="1" i="1" dirty="0">
                <a:effectLst/>
                <a:latin typeface="Calibri" panose="020F0502020204030204" pitchFamily="34" charset="0"/>
                <a:ea typeface="Calibri" panose="020F0502020204030204" pitchFamily="34" charset="0"/>
                <a:cs typeface="Times New Roman" panose="02020603050405020304" pitchFamily="18" charset="0"/>
              </a:rPr>
              <a:t>S. </a:t>
            </a:r>
            <a:r>
              <a:rPr lang="en-US" sz="2100" b="1" i="1" dirty="0">
                <a:latin typeface="Calibri" panose="020F0502020204030204" pitchFamily="34" charset="0"/>
                <a:ea typeface="Calibri" panose="020F0502020204030204" pitchFamily="34" charset="0"/>
                <a:cs typeface="Times New Roman" panose="02020603050405020304" pitchFamily="18" charset="0"/>
              </a:rPr>
              <a:t>chromogenes</a:t>
            </a:r>
            <a:r>
              <a:rPr lang="en-US" sz="2100" b="1" i="1" dirty="0">
                <a:effectLst/>
                <a:latin typeface="Calibri" panose="020F0502020204030204" pitchFamily="34" charset="0"/>
                <a:ea typeface="Calibri" panose="020F0502020204030204" pitchFamily="34" charset="0"/>
                <a:cs typeface="Times New Roman" panose="02020603050405020304" pitchFamily="18" charset="0"/>
              </a:rPr>
              <a:t> is of special concern amongst the NASM species</a:t>
            </a:r>
          </a:p>
          <a:p>
            <a:pPr>
              <a:buSzPct val="75000"/>
              <a:buFont typeface="Wingdings" panose="05000000000000000000" pitchFamily="2" charset="2"/>
              <a:buChar char="§"/>
            </a:pPr>
            <a:endParaRPr lang="en-US" sz="21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400" i="1" dirty="0">
                <a:latin typeface="Calibri" panose="020F0502020204030204" pitchFamily="34" charset="0"/>
                <a:ea typeface="Calibri" panose="020F0502020204030204" pitchFamily="34" charset="0"/>
                <a:cs typeface="Times New Roman" panose="02020603050405020304" pitchFamily="18" charset="0"/>
              </a:rPr>
              <a:t>M</a:t>
            </a:r>
            <a:r>
              <a:rPr lang="en-US" sz="2400" i="1" dirty="0">
                <a:effectLst/>
                <a:latin typeface="Calibri" panose="020F0502020204030204" pitchFamily="34" charset="0"/>
                <a:ea typeface="Calibri" panose="020F0502020204030204" pitchFamily="34" charset="0"/>
                <a:cs typeface="Times New Roman" panose="02020603050405020304" pitchFamily="18" charset="0"/>
              </a:rPr>
              <a:t>ost widespread </a:t>
            </a:r>
          </a:p>
          <a:p>
            <a:pPr lvl="1">
              <a:buSzPct val="75000"/>
              <a:buFont typeface="Wingdings" panose="05000000000000000000" pitchFamily="2" charset="2"/>
              <a:buChar char="§"/>
            </a:pPr>
            <a:r>
              <a:rPr lang="en-US" sz="2400" i="1" dirty="0">
                <a:latin typeface="Calibri" panose="020F0502020204030204" pitchFamily="34" charset="0"/>
                <a:ea typeface="Calibri" panose="020F0502020204030204" pitchFamily="34" charset="0"/>
                <a:cs typeface="Times New Roman" panose="02020603050405020304" pitchFamily="18" charset="0"/>
              </a:rPr>
              <a:t>One of the most</a:t>
            </a:r>
            <a:r>
              <a:rPr lang="en-US" sz="2400" i="1" dirty="0">
                <a:effectLst/>
                <a:latin typeface="Calibri" panose="020F0502020204030204" pitchFamily="34" charset="0"/>
                <a:ea typeface="Calibri" panose="020F0502020204030204" pitchFamily="34" charset="0"/>
                <a:cs typeface="Times New Roman" panose="02020603050405020304" pitchFamily="18" charset="0"/>
              </a:rPr>
              <a:t> persistent</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2400" dirty="0">
                <a:effectLst/>
                <a:latin typeface="Calibri" panose="020F0502020204030204" pitchFamily="34" charset="0"/>
                <a:ea typeface="Calibri" panose="020F0502020204030204" pitchFamily="34" charset="0"/>
                <a:cs typeface="Times New Roman" panose="02020603050405020304" pitchFamily="18" charset="0"/>
              </a:rPr>
              <a:t>It has consistently been shown to significantly increase in SCC (even to a level comparable to that of staph. aureus or other “major” mastitis pathogens</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r>
              <a:rPr lang="en-US" sz="2400" dirty="0">
                <a:latin typeface="Calibri" panose="020F0502020204030204" pitchFamily="34" charset="0"/>
                <a:ea typeface="Calibri" panose="020F0502020204030204" pitchFamily="34" charset="0"/>
                <a:cs typeface="Times New Roman" panose="02020603050405020304" pitchFamily="18" charset="0"/>
              </a:rPr>
              <a:t>And among NASM species, it has been shown to more often </a:t>
            </a:r>
            <a:r>
              <a:rPr lang="en-US" sz="2400" dirty="0">
                <a:effectLst/>
                <a:latin typeface="Calibri" panose="020F0502020204030204" pitchFamily="34" charset="0"/>
                <a:ea typeface="Calibri" panose="020F0502020204030204" pitchFamily="34" charset="0"/>
                <a:cs typeface="Times New Roman" panose="02020603050405020304" pitchFamily="18" charset="0"/>
              </a:rPr>
              <a:t>cause cases of clinical mastitis</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Char char="§"/>
              <a:tabLst/>
              <a:defRP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2400" dirty="0"/>
              <a:t>… and although we’re pretty sure chromogenes doesn’t affect milk yield, because of it’s widespread nature and ability to cause increased somatic cell counts… </a:t>
            </a:r>
            <a:r>
              <a:rPr lang="en-US" sz="24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a:t>
            </a:r>
            <a:r>
              <a:rPr kumimoji="0" lang="en-US" sz="2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hen infections are widespread within a herd, this slight increase in SCC multiplied over the whole herd can have real effects on bulk tank somatic cell count, which in turn affects milk quality measurements and ultimately producer compensation</a:t>
            </a:r>
          </a:p>
          <a:p>
            <a:pPr marL="457200" marR="0" lvl="1"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2400" i="1"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21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ost widespread </a:t>
            </a:r>
          </a:p>
          <a:p>
            <a:pPr marL="1143000" marR="0" lvl="2" indent="-228600">
              <a:lnSpc>
                <a:spcPct val="107000"/>
              </a:lnSpc>
              <a:spcBef>
                <a:spcPts val="0"/>
              </a:spcBef>
              <a:spcAft>
                <a:spcPts val="0"/>
              </a:spcAft>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One of the most</a:t>
            </a:r>
            <a:r>
              <a:rPr lang="en-US" sz="1600" dirty="0">
                <a:effectLst/>
                <a:latin typeface="Calibri" panose="020F0502020204030204" pitchFamily="34" charset="0"/>
                <a:ea typeface="Calibri" panose="020F0502020204030204" pitchFamily="34" charset="0"/>
                <a:cs typeface="Times New Roman" panose="02020603050405020304" pitchFamily="18" charset="0"/>
              </a:rPr>
              <a:t> persistent (if not THE most persistent species, which one group recently found)</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Supre</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Piessens</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 </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Thorberg</a:t>
            </a:r>
            <a:r>
              <a:rPr lang="en-US" sz="1100" dirty="0">
                <a:effectLst/>
                <a:latin typeface="Calibri" panose="020F0502020204030204" pitchFamily="34" charset="0"/>
                <a:ea typeface="Calibri" panose="020F0502020204030204" pitchFamily="34" charset="0"/>
                <a:cs typeface="Times New Roman" panose="02020603050405020304" pitchFamily="18" charset="0"/>
              </a:rPr>
              <a:t>, 2009 (chromogenes in a group of NAS that can be persistent)</a:t>
            </a:r>
          </a:p>
          <a:p>
            <a:pPr marL="1600200" marR="0" lvl="3"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Fry 2014 (chromogenes in a group of NAS that can be persistent)</a:t>
            </a:r>
          </a:p>
          <a:p>
            <a:pPr marL="1600200" marR="0" lvl="3"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Mork</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2012 (chromogenes in a group of NAS that can be persistent)</a:t>
            </a:r>
          </a:p>
          <a:p>
            <a:pPr marL="1600200" marR="0" lvl="3"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Nyman 2018 – species-specific differences in persistence capacity – chromogenes was third most persistent</a:t>
            </a:r>
          </a:p>
          <a:p>
            <a:pPr marL="1600200" marR="0" lvl="3"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Valckenier 2021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600" dirty="0">
                <a:latin typeface="Calibri" panose="020F0502020204030204" pitchFamily="34" charset="0"/>
                <a:ea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ost common one to cause clinical mastitis, most increase in SCC (even to a level comparable to that of staph. aureus or other “major” mastitis pathogens</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Condas</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2017 Chromogenes was the most frequent cause of CLINICAL NAS mastitis </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Piessens</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 caused 7.5% of clinical episodes of mastitis (7 total, 4 in mixed growth)</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Tomazi</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2015 – chromogenes increases quarter SCC</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De Visscher 2016 – (one of three that elevates SCC)</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Supré</a:t>
            </a:r>
            <a:r>
              <a:rPr lang="en-US" sz="1100" dirty="0">
                <a:effectLst/>
                <a:latin typeface="Calibri" panose="020F0502020204030204" pitchFamily="34" charset="0"/>
                <a:ea typeface="Calibri" panose="020F0502020204030204" pitchFamily="34" charset="0"/>
                <a:cs typeface="Times New Roman" panose="02020603050405020304" pitchFamily="18" charset="0"/>
              </a:rPr>
              <a:t>, 2011: one of a few species that are “more relevant for udder health;” because they can increase quarter SCC to a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level comparable to that of S. aureus</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Fry 2014: (one of few that elevates SCC)</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Valckenier 2020: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No difference between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SCC in quarters infected with Staph. chromogenes and quarters infected with a major pathogen; No difference between quarters infected with any other NAS species than Staph. chromogenes</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and noninfected quarters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Wuytack 2020 (November JDS)</a:t>
            </a:r>
          </a:p>
          <a:p>
            <a:pPr marL="1600200" marR="0" lvl="3" indent="-228600">
              <a:lnSpc>
                <a:spcPct val="107000"/>
              </a:lnSpc>
              <a:spcBef>
                <a:spcPts val="0"/>
              </a:spcBef>
              <a:spcAft>
                <a:spcPts val="0"/>
              </a:spcAft>
              <a:buFont typeface="Symbol" panose="05050102010706020507" pitchFamily="18" charset="2"/>
              <a:buChar char=""/>
            </a:pPr>
            <a:r>
              <a:rPr lang="en-US" sz="1100" b="1" dirty="0">
                <a:effectLst/>
                <a:latin typeface="Calibri" panose="020F0502020204030204" pitchFamily="34" charset="0"/>
                <a:ea typeface="Calibri" panose="020F0502020204030204" pitchFamily="34" charset="0"/>
                <a:cs typeface="Calibri" panose="020F0502020204030204" pitchFamily="34" charset="0"/>
              </a:rPr>
              <a:t>These milk samples had a higher </a:t>
            </a:r>
            <a:r>
              <a:rPr lang="en-US" sz="1100" b="1" dirty="0" err="1">
                <a:effectLst/>
                <a:latin typeface="Calibri" panose="020F0502020204030204" pitchFamily="34" charset="0"/>
                <a:ea typeface="Calibri" panose="020F0502020204030204" pitchFamily="34" charset="0"/>
                <a:cs typeface="Calibri" panose="020F0502020204030204" pitchFamily="34" charset="0"/>
              </a:rPr>
              <a:t>LnqSCC</a:t>
            </a:r>
            <a:r>
              <a:rPr lang="en-US" sz="1100" b="1" dirty="0">
                <a:effectLst/>
                <a:latin typeface="Calibri" panose="020F0502020204030204" pitchFamily="34" charset="0"/>
                <a:ea typeface="Calibri" panose="020F0502020204030204" pitchFamily="34" charset="0"/>
                <a:cs typeface="Calibri" panose="020F0502020204030204" pitchFamily="34" charset="0"/>
              </a:rPr>
              <a:t> than bacteriologically negative milk samples</a:t>
            </a:r>
            <a:r>
              <a:rPr lang="en-US" sz="1100" dirty="0">
                <a:effectLst/>
                <a:latin typeface="Calibri" panose="020F0502020204030204" pitchFamily="34" charset="0"/>
                <a:ea typeface="Calibri" panose="020F0502020204030204" pitchFamily="34" charset="0"/>
                <a:cs typeface="Calibri" panose="020F0502020204030204" pitchFamily="34" charset="0"/>
              </a:rPr>
              <a:t> (P = 0.000 and P = 0.001, respectively) and samples harboring Corynebacterium spp. (P = 0.008 and P = 0.049, respectively), </a:t>
            </a:r>
            <a:r>
              <a:rPr lang="en-US" sz="1100" b="1" dirty="0">
                <a:effectLst/>
                <a:latin typeface="Calibri" panose="020F0502020204030204" pitchFamily="34" charset="0"/>
                <a:ea typeface="Calibri" panose="020F0502020204030204" pitchFamily="34" charset="0"/>
                <a:cs typeface="Calibri" panose="020F0502020204030204" pitchFamily="34" charset="0"/>
              </a:rPr>
              <a:t>yet the </a:t>
            </a:r>
            <a:r>
              <a:rPr lang="en-US" sz="1100" b="1" dirty="0" err="1">
                <a:effectLst/>
                <a:latin typeface="Calibri" panose="020F0502020204030204" pitchFamily="34" charset="0"/>
                <a:ea typeface="Calibri" panose="020F0502020204030204" pitchFamily="34" charset="0"/>
                <a:cs typeface="Calibri" panose="020F0502020204030204" pitchFamily="34" charset="0"/>
              </a:rPr>
              <a:t>LnqSCC</a:t>
            </a:r>
            <a:r>
              <a:rPr lang="en-US" sz="1100" b="1" dirty="0">
                <a:effectLst/>
                <a:latin typeface="Calibri" panose="020F0502020204030204" pitchFamily="34" charset="0"/>
                <a:ea typeface="Calibri" panose="020F0502020204030204" pitchFamily="34" charset="0"/>
                <a:cs typeface="Calibri" panose="020F0502020204030204" pitchFamily="34" charset="0"/>
              </a:rPr>
              <a:t> was not different from the major pathogen–positive milk samples</a:t>
            </a:r>
            <a:r>
              <a:rPr lang="en-US" sz="1100" dirty="0">
                <a:effectLst/>
                <a:latin typeface="Calibri" panose="020F0502020204030204" pitchFamily="34" charset="0"/>
                <a:ea typeface="Calibri" panose="020F0502020204030204" pitchFamily="34" charset="0"/>
                <a:cs typeface="Calibri" panose="020F0502020204030204" pitchFamily="34"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Wuytack 2020 (March Vet Research)</a:t>
            </a:r>
          </a:p>
          <a:p>
            <a:pPr marL="1600200" marR="0" lvl="3" indent="-2286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Chromogenes IS more of a concern; in one of their herds, </a:t>
            </a:r>
            <a:r>
              <a:rPr lang="en-US" sz="1100" i="1" dirty="0">
                <a:effectLst/>
                <a:latin typeface="Calibri" panose="020F0502020204030204" pitchFamily="34" charset="0"/>
                <a:ea typeface="Calibri" panose="020F0502020204030204" pitchFamily="34" charset="0"/>
                <a:cs typeface="Times New Roman" panose="02020603050405020304" pitchFamily="18" charset="0"/>
              </a:rPr>
              <a:t>“only samples from quarters with a SCC &gt;50 000 cells/mL milk and clinical signs harbored S. chromogenes;” was the sole reason for increased SCC and clinical mastitis on this particular herd</a:t>
            </a: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24</a:t>
            </a:fld>
            <a:endParaRPr lang="en-US"/>
          </a:p>
        </p:txBody>
      </p:sp>
    </p:spTree>
    <p:extLst>
      <p:ext uri="{BB962C8B-B14F-4D97-AF65-F5344CB8AC3E}">
        <p14:creationId xmlns:p14="http://schemas.microsoft.com/office/powerpoint/2010/main" val="2698701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lang="en-US" sz="1100" i="1" dirty="0">
                <a:effectLst/>
                <a:latin typeface="Calibri" panose="020F0502020204030204" pitchFamily="34" charset="0"/>
                <a:ea typeface="Calibri" panose="020F0502020204030204" pitchFamily="34" charset="0"/>
                <a:cs typeface="Times New Roman" panose="02020603050405020304" pitchFamily="18" charset="0"/>
              </a:rPr>
              <a:t>Generally, high levels of diversity among S. chromogenes from bovine IMI have been detected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Mostly heterogenous, although it’s difficult to generalize the results or </a:t>
            </a:r>
            <a:r>
              <a:rPr lang="en-US" sz="1100" dirty="0">
                <a:latin typeface="Calibri" panose="020F0502020204030204" pitchFamily="34" charset="0"/>
                <a:ea typeface="Calibri" panose="020F0502020204030204" pitchFamily="34" charset="0"/>
                <a:cs typeface="Times New Roman" panose="02020603050405020304" pitchFamily="18" charset="0"/>
              </a:rPr>
              <a:t>compare between studies, v</a:t>
            </a:r>
            <a:r>
              <a:rPr lang="en-US" sz="1100" dirty="0">
                <a:effectLst/>
                <a:latin typeface="Calibri" panose="020F0502020204030204" pitchFamily="34" charset="0"/>
                <a:ea typeface="Calibri" panose="020F0502020204030204" pitchFamily="34" charset="0"/>
                <a:cs typeface="Times New Roman" panose="02020603050405020304" pitchFamily="18" charset="0"/>
              </a:rPr>
              <a:t>ariable ways of characterizing strain types (RAPD, PFGE,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MLST)</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effectLst/>
                <a:latin typeface="Calibri" panose="020F0502020204030204" pitchFamily="34" charset="0"/>
                <a:ea typeface="Calibri" panose="020F0502020204030204" pitchFamily="34" charset="0"/>
              </a:rPr>
              <a:t>Significant variation has been demonstrated </a:t>
            </a:r>
            <a:r>
              <a:rPr lang="en-US" sz="1800" i="1" dirty="0">
                <a:effectLst/>
                <a:latin typeface="Calibri" panose="020F0502020204030204" pitchFamily="34" charset="0"/>
                <a:ea typeface="Calibri" panose="020F0502020204030204" pitchFamily="34" charset="0"/>
              </a:rPr>
              <a:t>within</a:t>
            </a:r>
            <a:r>
              <a:rPr lang="en-US" sz="1800" dirty="0">
                <a:effectLst/>
                <a:latin typeface="Calibri" panose="020F0502020204030204" pitchFamily="34" charset="0"/>
                <a:ea typeface="Calibri" panose="020F0502020204030204" pitchFamily="34" charset="0"/>
              </a:rPr>
              <a:t> strains of Staph chromogenes, including:</a:t>
            </a:r>
            <a:endParaRPr lang="en-US" sz="1800" dirty="0">
              <a:effectLst/>
              <a:latin typeface="Calibri" panose="020F0502020204030204" pitchFamily="34" charset="0"/>
            </a:endParaRP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Difference in persistence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One study which found that roughly half of all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associated with high SCC infection, half with low SCC</a:t>
            </a:r>
          </a:p>
          <a:p>
            <a:pPr lvl="1">
              <a:buSzPct val="75000"/>
              <a:buFont typeface="Wingdings" panose="05000000000000000000" pitchFamily="2"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9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isolated from teat skin (</a:t>
            </a:r>
            <a:r>
              <a:rPr lang="en-US" sz="1900" dirty="0" err="1">
                <a:latin typeface="Calibri" panose="020F0502020204030204" pitchFamily="34" charset="0"/>
                <a:ea typeface="Calibri" panose="020F0502020204030204" pitchFamily="34" charset="0"/>
                <a:cs typeface="Times New Roman" panose="02020603050405020304" pitchFamily="18" charset="0"/>
              </a:rPr>
              <a:t>Breyne</a:t>
            </a:r>
            <a:r>
              <a:rPr lang="en-US" sz="1900" dirty="0">
                <a:latin typeface="Calibri" panose="020F0502020204030204" pitchFamily="34" charset="0"/>
                <a:ea typeface="Calibri" panose="020F0502020204030204" pitchFamily="34" charset="0"/>
                <a:cs typeface="Times New Roman" panose="02020603050405020304" pitchFamily="18" charset="0"/>
              </a:rPr>
              <a:t> 2015, mouse model; </a:t>
            </a:r>
            <a:r>
              <a:rPr lang="en-US" sz="1900" dirty="0" err="1">
                <a:latin typeface="Calibri" panose="020F0502020204030204" pitchFamily="34" charset="0"/>
                <a:ea typeface="Calibri" panose="020F0502020204030204" pitchFamily="34" charset="0"/>
                <a:cs typeface="Times New Roman" panose="02020603050405020304" pitchFamily="18" charset="0"/>
              </a:rPr>
              <a:t>Piccart</a:t>
            </a:r>
            <a:r>
              <a:rPr lang="en-US" sz="1900" dirty="0">
                <a:latin typeface="Calibri" panose="020F0502020204030204" pitchFamily="34" charset="0"/>
                <a:ea typeface="Calibri" panose="020F0502020204030204" pitchFamily="34" charset="0"/>
                <a:cs typeface="Times New Roman" panose="02020603050405020304" pitchFamily="18" charset="0"/>
              </a:rPr>
              <a:t> 2016, bovine)</a:t>
            </a:r>
          </a:p>
          <a:p>
            <a:pPr lvl="2">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strain from teat skin (Souza 2016)</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And also, that various strains of S. chromogenes can Differ in habitat niche</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 (Wuytack 2020 </a:t>
            </a:r>
            <a:r>
              <a:rPr lang="en-US" sz="1900" i="1" dirty="0">
                <a:latin typeface="Calibri" panose="020F0502020204030204" pitchFamily="34" charset="0"/>
                <a:ea typeface="Calibri" panose="020F0502020204030204" pitchFamily="34" charset="0"/>
                <a:cs typeface="Times New Roman" panose="02020603050405020304" pitchFamily="18" charset="0"/>
              </a:rPr>
              <a:t>Vet. Res.</a:t>
            </a:r>
            <a:r>
              <a:rPr lang="en-US" sz="1900" dirty="0">
                <a:latin typeface="Calibri" panose="020F0502020204030204" pitchFamily="34" charset="0"/>
                <a:ea typeface="Calibri" panose="020F0502020204030204" pitchFamily="34" charset="0"/>
                <a:cs typeface="Times New Roman" panose="02020603050405020304" pitchFamily="18" charset="0"/>
              </a:rPr>
              <a:t>)</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 (Jenkins 2019)</a:t>
            </a: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2000">
                <a:effectLst/>
                <a:latin typeface="Calibri" panose="020F0502020204030204" pitchFamily="34" charset="0"/>
                <a:ea typeface="Calibri" panose="020F0502020204030204" pitchFamily="34" charset="0"/>
              </a:rPr>
              <a:t> </a:t>
            </a:r>
            <a:r>
              <a:rPr lang="en-US" sz="2000" dirty="0">
                <a:effectLst/>
                <a:latin typeface="Calibri" panose="020F0502020204030204" pitchFamily="34" charset="0"/>
                <a:ea typeface="Calibri" panose="020F0502020204030204" pitchFamily="34" charset="0"/>
              </a:rPr>
              <a:t>Intraspecies variation in pathogenicity (ability to cause disease) has been demonstrated in varying effect on somatic cell count within a species [4, 14], difference in interaction with host immune cells [10, 11], persistence of infection [7, 19] and effect on milk production [8]. For </a:t>
            </a:r>
            <a:r>
              <a:rPr lang="en-US" sz="2000" i="1" dirty="0">
                <a:effectLst/>
                <a:latin typeface="Calibri" panose="020F0502020204030204" pitchFamily="34" charset="0"/>
                <a:ea typeface="Calibri" panose="020F0502020204030204" pitchFamily="34" charset="0"/>
              </a:rPr>
              <a:t>S. chromogenes </a:t>
            </a:r>
            <a:r>
              <a:rPr lang="en-US" sz="2000" dirty="0">
                <a:effectLst/>
                <a:latin typeface="Calibri" panose="020F0502020204030204" pitchFamily="34" charset="0"/>
                <a:ea typeface="Calibri" panose="020F0502020204030204" pitchFamily="34" charset="0"/>
              </a:rPr>
              <a:t>specifically, the link has been made between particular strain types and phenotypic differences in pathogenicity, such as interaction with host immune cells and inflammatory response [</a:t>
            </a:r>
            <a:r>
              <a:rPr lang="en-US" sz="2000" dirty="0" err="1">
                <a:effectLst/>
                <a:latin typeface="Calibri" panose="020F0502020204030204" pitchFamily="34" charset="0"/>
                <a:ea typeface="Calibri" panose="020F0502020204030204" pitchFamily="34" charset="0"/>
              </a:rPr>
              <a:t>breyne</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piccart</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souza</a:t>
            </a:r>
            <a:r>
              <a:rPr lang="en-US" sz="2000" dirty="0">
                <a:effectLst/>
                <a:latin typeface="Calibri" panose="020F0502020204030204" pitchFamily="34" charset="0"/>
                <a:ea typeface="Calibri" panose="020F0502020204030204" pitchFamily="34" charset="0"/>
              </a:rPr>
              <a:t>], and habitat niche [28, 29].</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228600" marR="0" lvl="0" indent="-22860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lang="en-US" sz="1100" i="1" dirty="0">
                <a:effectLst/>
                <a:latin typeface="Calibri" panose="020F0502020204030204" pitchFamily="34" charset="0"/>
                <a:ea typeface="Calibri" panose="020F0502020204030204" pitchFamily="34" charset="0"/>
                <a:cs typeface="Times New Roman" panose="02020603050405020304" pitchFamily="18" charset="0"/>
              </a:rPr>
              <a:t>Generally, high levels of diversity among S. chromogenes from bovine IMI have been detected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Mostly heterogenous</a:t>
            </a:r>
          </a:p>
          <a:p>
            <a:pPr marL="685800" marR="0" lvl="1" indent="-2286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Sheela 2021, Qu 2018, Gillespie 2009, Wuytack 2020</a:t>
            </a:r>
          </a:p>
          <a:p>
            <a:pPr lvl="1">
              <a:lnSpc>
                <a:spcPct val="107000"/>
              </a:lnSpc>
              <a:spcBef>
                <a:spcPts val="0"/>
              </a:spcBef>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 Difficult to generalize the results or compare the RAPD or PFGE types between distant geographical locations due to the small number of studies relating S. chromogenes, Also, variable ways of characterizing strain types</a:t>
            </a:r>
          </a:p>
          <a:p>
            <a:pPr marL="742950" marR="0" lvl="1" indent="-285750">
              <a:lnSpc>
                <a:spcPct val="107000"/>
              </a:lnSpc>
              <a:spcBef>
                <a:spcPts val="0"/>
              </a:spcBef>
              <a:spcAft>
                <a:spcPts val="0"/>
              </a:spcAft>
              <a:buFont typeface="Courier New" panose="02070309020205020404" pitchFamily="49" charset="0"/>
              <a:buChar char="o"/>
            </a:pPr>
            <a:r>
              <a:rPr lang="en-US" sz="1100" dirty="0">
                <a:latin typeface="Calibri" panose="020F0502020204030204" pitchFamily="34" charset="0"/>
                <a:ea typeface="Calibri" panose="020F0502020204030204" pitchFamily="34" charset="0"/>
                <a:cs typeface="Times New Roman" panose="02020603050405020304" pitchFamily="18" charset="0"/>
              </a:rPr>
              <a:t>Little difficult to compare between studies, v</a:t>
            </a:r>
            <a:r>
              <a:rPr lang="en-US" sz="1100" dirty="0">
                <a:effectLst/>
                <a:latin typeface="Calibri" panose="020F0502020204030204" pitchFamily="34" charset="0"/>
                <a:ea typeface="Calibri" panose="020F0502020204030204" pitchFamily="34" charset="0"/>
                <a:cs typeface="Times New Roman" panose="02020603050405020304" pitchFamily="18" charset="0"/>
              </a:rPr>
              <a:t>ariable ways of characterizing strain types:</a:t>
            </a:r>
          </a:p>
          <a:p>
            <a:pPr marL="1600200" marR="0" lvl="3" indent="-2286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RAPD, PFGE,</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MLST</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effectLst/>
                <a:latin typeface="Calibri" panose="020F0502020204030204" pitchFamily="34" charset="0"/>
                <a:ea typeface="Calibri" panose="020F0502020204030204" pitchFamily="34" charset="0"/>
              </a:rPr>
              <a:t>Besides the marked differences </a:t>
            </a:r>
            <a:r>
              <a:rPr lang="en-US" sz="1800" i="1" dirty="0">
                <a:effectLst/>
                <a:latin typeface="Calibri" panose="020F0502020204030204" pitchFamily="34" charset="0"/>
                <a:ea typeface="Calibri" panose="020F0502020204030204" pitchFamily="34" charset="0"/>
              </a:rPr>
              <a:t>between </a:t>
            </a:r>
            <a:r>
              <a:rPr lang="en-US" sz="1800" dirty="0">
                <a:effectLst/>
                <a:latin typeface="Calibri" panose="020F0502020204030204" pitchFamily="34" charset="0"/>
                <a:ea typeface="Calibri" panose="020F0502020204030204" pitchFamily="34" charset="0"/>
              </a:rPr>
              <a:t>different species in the group of bacteria known as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 significant variation also exists </a:t>
            </a:r>
            <a:r>
              <a:rPr lang="en-US" sz="1800" i="1" dirty="0">
                <a:effectLst/>
                <a:latin typeface="Calibri" panose="020F0502020204030204" pitchFamily="34" charset="0"/>
                <a:ea typeface="Calibri" panose="020F0502020204030204" pitchFamily="34" charset="0"/>
              </a:rPr>
              <a:t>within</a:t>
            </a:r>
            <a:r>
              <a:rPr lang="en-US" sz="1800" dirty="0">
                <a:effectLst/>
                <a:latin typeface="Calibri" panose="020F0502020204030204" pitchFamily="34" charset="0"/>
                <a:ea typeface="Calibri" panose="020F0502020204030204" pitchFamily="34" charset="0"/>
              </a:rPr>
              <a:t> strains of the same species.</a:t>
            </a:r>
            <a:endParaRPr lang="en-US" sz="1800" dirty="0">
              <a:effectLst/>
              <a:latin typeface="Calibri" panose="020F0502020204030204" pitchFamily="34" charset="0"/>
            </a:endParaRP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Difference in persistence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IMI (Valckenier 2021, </a:t>
            </a:r>
            <a:r>
              <a:rPr lang="en-US" sz="1900" dirty="0" err="1">
                <a:latin typeface="Calibri" panose="020F0502020204030204" pitchFamily="34" charset="0"/>
                <a:ea typeface="Calibri" panose="020F0502020204030204" pitchFamily="34" charset="0"/>
                <a:cs typeface="Times New Roman" panose="02020603050405020304" pitchFamily="18" charset="0"/>
              </a:rPr>
              <a:t>Mork</a:t>
            </a:r>
            <a:r>
              <a:rPr lang="en-US" sz="1900" dirty="0">
                <a:latin typeface="Calibri" panose="020F0502020204030204" pitchFamily="34" charset="0"/>
                <a:ea typeface="Calibri" panose="020F0502020204030204" pitchFamily="34" charset="0"/>
                <a:cs typeface="Times New Roman" panose="02020603050405020304" pitchFamily="18" charset="0"/>
              </a:rPr>
              <a:t> 2012)</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Half of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intramammary infections associated with high SCC infection, half with low SCC (</a:t>
            </a:r>
            <a:r>
              <a:rPr lang="en-US" sz="1900" dirty="0" err="1">
                <a:latin typeface="Calibri" panose="020F0502020204030204" pitchFamily="34" charset="0"/>
                <a:ea typeface="Calibri" panose="020F0502020204030204" pitchFamily="34" charset="0"/>
                <a:cs typeface="Times New Roman" panose="02020603050405020304" pitchFamily="18" charset="0"/>
              </a:rPr>
              <a:t>Condas</a:t>
            </a:r>
            <a:r>
              <a:rPr lang="en-US" sz="1900" dirty="0">
                <a:latin typeface="Calibri" panose="020F0502020204030204" pitchFamily="34" charset="0"/>
                <a:ea typeface="Calibri" panose="020F0502020204030204" pitchFamily="34" charset="0"/>
                <a:cs typeface="Times New Roman" panose="02020603050405020304" pitchFamily="18" charset="0"/>
              </a:rPr>
              <a:t> 2017)</a:t>
            </a:r>
          </a:p>
          <a:p>
            <a:pPr lvl="1">
              <a:buSzPct val="75000"/>
              <a:buFont typeface="Wingdings" panose="05000000000000000000" pitchFamily="2" charset="2"/>
              <a:buChar char="§"/>
            </a:pPr>
            <a:r>
              <a:rPr lang="en-US" sz="1900"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a:t>
            </a:r>
            <a:r>
              <a:rPr lang="en-US" sz="1900" i="1" dirty="0">
                <a:effectLst/>
                <a:latin typeface="Calibri" panose="020F0502020204030204" pitchFamily="34" charset="0"/>
                <a:ea typeface="Calibri" panose="020F0502020204030204" pitchFamily="34" charset="0"/>
                <a:cs typeface="Times New Roman" panose="02020603050405020304" pitchFamily="18" charset="0"/>
              </a:rPr>
              <a:t>S. chromogenes</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Bacterial and somatic cell counts, as well as neutrophil responses, higher after inoculation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intramammary infection than with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isolated from teat skin (</a:t>
            </a:r>
            <a:r>
              <a:rPr lang="en-US" sz="1900" dirty="0" err="1">
                <a:latin typeface="Calibri" panose="020F0502020204030204" pitchFamily="34" charset="0"/>
                <a:ea typeface="Calibri" panose="020F0502020204030204" pitchFamily="34" charset="0"/>
                <a:cs typeface="Times New Roman" panose="02020603050405020304" pitchFamily="18" charset="0"/>
              </a:rPr>
              <a:t>Breyne</a:t>
            </a:r>
            <a:r>
              <a:rPr lang="en-US" sz="1900" dirty="0">
                <a:latin typeface="Calibri" panose="020F0502020204030204" pitchFamily="34" charset="0"/>
                <a:ea typeface="Calibri" panose="020F0502020204030204" pitchFamily="34" charset="0"/>
                <a:cs typeface="Times New Roman" panose="02020603050405020304" pitchFamily="18" charset="0"/>
              </a:rPr>
              <a:t> 2015, mouse model; </a:t>
            </a:r>
            <a:r>
              <a:rPr lang="en-US" sz="1900" dirty="0" err="1">
                <a:latin typeface="Calibri" panose="020F0502020204030204" pitchFamily="34" charset="0"/>
                <a:ea typeface="Calibri" panose="020F0502020204030204" pitchFamily="34" charset="0"/>
                <a:cs typeface="Times New Roman" panose="02020603050405020304" pitchFamily="18" charset="0"/>
              </a:rPr>
              <a:t>Piccart</a:t>
            </a:r>
            <a:r>
              <a:rPr lang="en-US" sz="1900" dirty="0">
                <a:latin typeface="Calibri" panose="020F0502020204030204" pitchFamily="34" charset="0"/>
                <a:ea typeface="Calibri" panose="020F0502020204030204" pitchFamily="34" charset="0"/>
                <a:cs typeface="Times New Roman" panose="02020603050405020304" pitchFamily="18" charset="0"/>
              </a:rPr>
              <a:t> 2016, bovine)</a:t>
            </a:r>
          </a:p>
          <a:p>
            <a:pPr lvl="2">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from an IMI showed a greater ability to adhere to and internalize into mammary epithelial cells than the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strain from teat skin (Souza 2016)</a:t>
            </a:r>
          </a:p>
          <a:p>
            <a:pPr lvl="1">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Differ in habitat niche</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Some RAPD types found in milk, on skin, and feces; one only found in milk, and caused both clinical and subclinical mastitis (Wuytack 2020 </a:t>
            </a:r>
            <a:r>
              <a:rPr lang="en-US" sz="1900" i="1" dirty="0">
                <a:latin typeface="Calibri" panose="020F0502020204030204" pitchFamily="34" charset="0"/>
                <a:ea typeface="Calibri" panose="020F0502020204030204" pitchFamily="34" charset="0"/>
                <a:cs typeface="Times New Roman" panose="02020603050405020304" pitchFamily="18" charset="0"/>
              </a:rPr>
              <a:t>Vet. Res.</a:t>
            </a:r>
            <a:r>
              <a:rPr lang="en-US" sz="1900" dirty="0">
                <a:latin typeface="Calibri" panose="020F0502020204030204" pitchFamily="34" charset="0"/>
                <a:ea typeface="Calibri" panose="020F0502020204030204" pitchFamily="34" charset="0"/>
                <a:cs typeface="Times New Roman" panose="02020603050405020304" pitchFamily="18" charset="0"/>
              </a:rPr>
              <a:t>)</a:t>
            </a:r>
          </a:p>
          <a:p>
            <a:pPr lvl="2">
              <a:buSzPct val="75000"/>
              <a:buFont typeface="Wingdings" panose="05000000000000000000" pitchFamily="2" charset="2"/>
              <a:buChar char="§"/>
            </a:pPr>
            <a:r>
              <a:rPr lang="en-US" sz="1900" dirty="0">
                <a:latin typeface="Calibri" panose="020F0502020204030204" pitchFamily="34" charset="0"/>
                <a:ea typeface="Calibri" panose="020F0502020204030204" pitchFamily="34" charset="0"/>
                <a:cs typeface="Times New Roman" panose="02020603050405020304" pitchFamily="18" charset="0"/>
              </a:rPr>
              <a:t>Certain indistinguishable strains of </a:t>
            </a:r>
            <a:r>
              <a:rPr lang="en-US" sz="1900" i="1" dirty="0">
                <a:latin typeface="Calibri" panose="020F0502020204030204" pitchFamily="34" charset="0"/>
                <a:ea typeface="Calibri" panose="020F0502020204030204" pitchFamily="34" charset="0"/>
                <a:cs typeface="Times New Roman" panose="02020603050405020304" pitchFamily="18" charset="0"/>
              </a:rPr>
              <a:t>S. chromogenes </a:t>
            </a:r>
            <a:r>
              <a:rPr lang="en-US" sz="1900" dirty="0">
                <a:latin typeface="Calibri" panose="020F0502020204030204" pitchFamily="34" charset="0"/>
                <a:ea typeface="Calibri" panose="020F0502020204030204" pitchFamily="34" charset="0"/>
                <a:cs typeface="Times New Roman" panose="02020603050405020304" pitchFamily="18" charset="0"/>
              </a:rPr>
              <a:t>across different cows within the same herd, others showed more genetic variability (Jenkins 2019)</a:t>
            </a: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r>
              <a:rPr lang="en-US" sz="2000" dirty="0">
                <a:effectLst/>
                <a:latin typeface="Calibri" panose="020F0502020204030204" pitchFamily="34" charset="0"/>
                <a:ea typeface="Calibri" panose="020F0502020204030204" pitchFamily="34" charset="0"/>
              </a:rPr>
              <a:t> Intraspecies variation in pathogenicity (ability to cause disease) has been demonstrated in varying effect on somatic cell count within a species [4, 14], difference in interaction with host immune cells [10, 11], persistence of infection [7, 19] and effect on milk production [8]. For </a:t>
            </a:r>
            <a:r>
              <a:rPr lang="en-US" sz="2000" i="1" dirty="0">
                <a:effectLst/>
                <a:latin typeface="Calibri" panose="020F0502020204030204" pitchFamily="34" charset="0"/>
                <a:ea typeface="Calibri" panose="020F0502020204030204" pitchFamily="34" charset="0"/>
              </a:rPr>
              <a:t>S. chromogenes </a:t>
            </a:r>
            <a:r>
              <a:rPr lang="en-US" sz="2000" dirty="0">
                <a:effectLst/>
                <a:latin typeface="Calibri" panose="020F0502020204030204" pitchFamily="34" charset="0"/>
                <a:ea typeface="Calibri" panose="020F0502020204030204" pitchFamily="34" charset="0"/>
              </a:rPr>
              <a:t>specifically, the link has been made between particular strain types and phenotypic differences in pathogenicity, such as interaction with host immune cells and inflammatory response [</a:t>
            </a:r>
            <a:r>
              <a:rPr lang="en-US" sz="2000" dirty="0" err="1">
                <a:effectLst/>
                <a:latin typeface="Calibri" panose="020F0502020204030204" pitchFamily="34" charset="0"/>
                <a:ea typeface="Calibri" panose="020F0502020204030204" pitchFamily="34" charset="0"/>
              </a:rPr>
              <a:t>breyne</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piccart</a:t>
            </a:r>
            <a:r>
              <a:rPr lang="en-US" sz="2000" dirty="0">
                <a:effectLst/>
                <a:latin typeface="Calibri" panose="020F0502020204030204" pitchFamily="34" charset="0"/>
                <a:ea typeface="Calibri" panose="020F0502020204030204" pitchFamily="34" charset="0"/>
              </a:rPr>
              <a:t>/</a:t>
            </a:r>
            <a:r>
              <a:rPr lang="en-US" sz="2000" dirty="0" err="1">
                <a:effectLst/>
                <a:latin typeface="Calibri" panose="020F0502020204030204" pitchFamily="34" charset="0"/>
                <a:ea typeface="Calibri" panose="020F0502020204030204" pitchFamily="34" charset="0"/>
              </a:rPr>
              <a:t>souza</a:t>
            </a:r>
            <a:r>
              <a:rPr lang="en-US" sz="2000" dirty="0">
                <a:effectLst/>
                <a:latin typeface="Calibri" panose="020F0502020204030204" pitchFamily="34" charset="0"/>
                <a:ea typeface="Calibri" panose="020F0502020204030204" pitchFamily="34" charset="0"/>
              </a:rPr>
              <a:t>], and habitat niche [28, 29].</a:t>
            </a:r>
          </a:p>
          <a:p>
            <a:pPr marL="0" marR="0" lvl="0" indent="0" algn="l" defTabSz="914400" rtl="0" eaLnBrk="1" fontAlgn="auto" latinLnBrk="0" hangingPunct="1">
              <a:lnSpc>
                <a:spcPct val="100000"/>
              </a:lnSpc>
              <a:spcBef>
                <a:spcPts val="0"/>
              </a:spcBef>
              <a:spcAft>
                <a:spcPts val="0"/>
              </a:spcAft>
              <a:buClrTx/>
              <a:buSzPct val="75000"/>
              <a:buFont typeface="Wingdings" panose="05000000000000000000" pitchFamily="2" charset="2"/>
              <a:buNone/>
              <a:tabLst/>
              <a:defRPr/>
            </a:pPr>
            <a:endParaRPr lang="en-US" sz="2000" dirty="0">
              <a:effectLst/>
              <a:latin typeface="Calibri" panose="020F0502020204030204" pitchFamily="34" charset="0"/>
              <a:ea typeface="Calibri" panose="020F0502020204030204" pitchFamily="34" charset="0"/>
            </a:endParaRPr>
          </a:p>
          <a:p>
            <a:pPr lvl="0">
              <a:buSzPct val="75000"/>
              <a:buFont typeface="Wingdings" panose="05000000000000000000" pitchFamily="2" charset="2"/>
              <a:buNone/>
            </a:pP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25</a:t>
            </a:fld>
            <a:endParaRPr lang="en-US"/>
          </a:p>
        </p:txBody>
      </p:sp>
    </p:spTree>
    <p:extLst>
      <p:ext uri="{BB962C8B-B14F-4D97-AF65-F5344CB8AC3E}">
        <p14:creationId xmlns:p14="http://schemas.microsoft.com/office/powerpoint/2010/main" val="3282590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Calibri" panose="020F0502020204030204" pitchFamily="34" charset="0"/>
              </a:rPr>
              <a:t>so, what all this previous work suggests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The next logical step in understanding this diversity within </a:t>
            </a:r>
            <a:r>
              <a:rPr lang="en-US" sz="1200" i="1" dirty="0">
                <a:effectLst/>
                <a:latin typeface="Calibri" panose="020F0502020204030204" pitchFamily="34" charset="0"/>
                <a:ea typeface="Calibri" panose="020F0502020204030204" pitchFamily="34" charset="0"/>
              </a:rPr>
              <a:t>S. chromogenes </a:t>
            </a:r>
            <a:r>
              <a:rPr lang="en-US" sz="1200" dirty="0">
                <a:effectLst/>
                <a:latin typeface="Calibri" panose="020F0502020204030204" pitchFamily="34" charset="0"/>
                <a:ea typeface="Calibri" panose="020F0502020204030204" pitchFamily="34" charset="0"/>
              </a:rPr>
              <a:t>is to see if we can link clinical behavior, or phenotype, to genotype-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Limited evidence so far has been found for a </a:t>
            </a:r>
            <a:r>
              <a:rPr lang="en-US" sz="1200" dirty="0">
                <a:effectLst/>
                <a:latin typeface="Calibri" panose="020F0502020204030204" pitchFamily="34" charset="0"/>
                <a:ea typeface="Calibri" panose="020F0502020204030204" pitchFamily="34" charset="0"/>
              </a:rPr>
              <a:t>genetic basis for difference in strain pathogenicity for NASM</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 a study in </a:t>
            </a:r>
            <a:r>
              <a:rPr kumimoji="0" lang="en-US" sz="12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belgium</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r>
              <a:rPr lang="en-US" sz="1200" dirty="0">
                <a:effectLst/>
                <a:latin typeface="Calibri" panose="020F0502020204030204" pitchFamily="34" charset="0"/>
                <a:ea typeface="Calibri" panose="020F0502020204030204" pitchFamily="34" charset="0"/>
              </a:rPr>
              <a:t>found genes encoding various virulence factors associated with staphylococci in 44% of NAS isolates originating from cases of more severe mastitis, vs. only 19% of isolates associated with infections causing a less-severe inflammatory response. These virulence factors were genes associated with biofilm formation to enhance colonization and evasion of host immune response, enzymes associated with other virulence proteins, and</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capsule formation protecting the bacteria from being killed by host cells.</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F7233991-E3FE-4998-901A-156E42A6BBA2}" type="slidenum">
              <a:rPr lang="en-US" smtClean="0"/>
              <a:t>26</a:t>
            </a:fld>
            <a:endParaRPr lang="en-US"/>
          </a:p>
        </p:txBody>
      </p:sp>
    </p:spTree>
    <p:extLst>
      <p:ext uri="{BB962C8B-B14F-4D97-AF65-F5344CB8AC3E}">
        <p14:creationId xmlns:p14="http://schemas.microsoft.com/office/powerpoint/2010/main" val="3706619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Now, I want to hop back for a second, to some additional results from our second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This box and whisker plot depicts the somatic cell score for each observation of NASM and </a:t>
            </a:r>
            <a:r>
              <a:rPr lang="en-US" sz="1800" i="1" dirty="0">
                <a:effectLst/>
                <a:latin typeface="+mn-lt"/>
                <a:ea typeface="Calibri" panose="020F0502020204030204" pitchFamily="34" charset="0"/>
              </a:rPr>
              <a:t>Staph. aureus</a:t>
            </a:r>
            <a:r>
              <a:rPr lang="en-US" sz="1800" dirty="0">
                <a:effectLst/>
                <a:latin typeface="+mn-lt"/>
                <a:ea typeface="Calibri" panose="020F0502020204030204" pitchFamily="34" charset="0"/>
              </a:rPr>
              <a:t> intramammary infections, as well as culture-negative control quarters. The observed data are displayed (meaning, quarters that were repeatedly positive for the same species contributed several somatic cell score measurements). Along the y-axis is the somatic cell score for each quarter observation, and along the x axis is the species associated with the observed intramammary infection. The red dotted line is at 200,000 cells/mL, </a:t>
            </a:r>
            <a:r>
              <a:rPr lang="en-US" sz="1800" dirty="0">
                <a:effectLst/>
                <a:latin typeface="+mn-lt"/>
                <a:ea typeface="Calibri" panose="020F0502020204030204" pitchFamily="34" charset="0"/>
                <a:cs typeface="Times New Roman" panose="02020603050405020304" pitchFamily="18" charset="0"/>
              </a:rPr>
              <a:t>which is the currently accepted </a:t>
            </a:r>
            <a:r>
              <a:rPr lang="en-US" sz="1800" dirty="0">
                <a:latin typeface="+mn-lt"/>
              </a:rPr>
              <a:t>threshold most indicative of an increased likelihood of subclinical intramammary infection. </a:t>
            </a:r>
            <a:r>
              <a:rPr lang="en-US" sz="1800" dirty="0">
                <a:effectLst/>
                <a:latin typeface="+mn-lt"/>
                <a:ea typeface="Calibri" panose="020F0502020204030204" pitchFamily="34" charset="0"/>
              </a:rPr>
              <a:t>Only observations of intramammary infections due to a single organism are included (no mixed infections).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a:t>the first thing </a:t>
            </a:r>
            <a:r>
              <a:rPr lang="en-US" sz="1800" b="1" i="1" dirty="0" err="1"/>
              <a:t>i</a:t>
            </a:r>
            <a:r>
              <a:rPr lang="en-US" sz="1800" b="1" i="1" dirty="0"/>
              <a:t> want to point out is the large amount of variability in SCC for quarters infected with chromogenes, which is seen here: </a:t>
            </a:r>
            <a:r>
              <a:rPr lang="en-US" sz="1800" b="0" i="0" dirty="0"/>
              <a:t>there were </a:t>
            </a:r>
            <a:r>
              <a:rPr lang="en-US" sz="1800" dirty="0"/>
              <a:t>384 observations of chromogenes IMI; and the </a:t>
            </a:r>
            <a:r>
              <a:rPr lang="en-US" sz="1800" b="0" dirty="0"/>
              <a:t>RAW SCC ranged from the lower limit of detection to 6,100,000 cells/</a:t>
            </a:r>
            <a:r>
              <a:rPr lang="en-US" sz="1800" b="0" dirty="0" err="1"/>
              <a:t>mL.</a:t>
            </a:r>
            <a:r>
              <a:rPr lang="en-US" sz="1800"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Here are the quarter SCS observations for healthy quarters. Some IMI due to staph. chromogenes had an associated SCS which was similar to quarters with no growth, while others were elevated to a similar extent to those which had an IMI due to s. aureus, shown here, which is a major mastitis pathogen.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As </a:t>
            </a:r>
            <a:r>
              <a:rPr lang="en-US" sz="1800" i="1" dirty="0">
                <a:effectLst/>
                <a:latin typeface="Calibri" panose="020F0502020204030204" pitchFamily="34" charset="0"/>
                <a:ea typeface="Calibri" panose="020F0502020204030204" pitchFamily="34" charset="0"/>
              </a:rPr>
              <a:t>S. chromogenes</a:t>
            </a:r>
            <a:r>
              <a:rPr lang="en-US" sz="1800" dirty="0">
                <a:effectLst/>
                <a:latin typeface="Calibri" panose="020F0502020204030204" pitchFamily="34" charset="0"/>
                <a:ea typeface="Calibri" panose="020F0502020204030204" pitchFamily="34" charset="0"/>
              </a:rPr>
              <a:t> was the most common type of </a:t>
            </a:r>
            <a:r>
              <a:rPr lang="en-US" sz="1800" dirty="0">
                <a:effectLst/>
                <a:latin typeface="Calibri" panose="020F0502020204030204" pitchFamily="34" charset="0"/>
                <a:ea typeface="Calibri" panose="020F0502020204030204" pitchFamily="34" charset="0"/>
                <a:cs typeface="Times New Roman" panose="02020603050405020304" pitchFamily="18" charset="0"/>
              </a:rPr>
              <a:t>non-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aureus</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staphylococci</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rPr>
              <a:t>causing intramammary infections in our longitudinal study, we had a large population of isolates with an associated measure of host immune response (quarter somatic cell count) to further explore the genetic basis for differential virulence of the most common pathogen causing IMI in dairy cows, </a:t>
            </a:r>
            <a:r>
              <a:rPr lang="en-US" sz="1800" i="1" dirty="0">
                <a:effectLst/>
                <a:latin typeface="Calibri" panose="020F0502020204030204" pitchFamily="34" charset="0"/>
                <a:ea typeface="Calibri" panose="020F0502020204030204" pitchFamily="34" charset="0"/>
              </a:rPr>
              <a:t>S. chromogenes.</a:t>
            </a:r>
            <a:r>
              <a:rPr lang="en-US" sz="1800" dirty="0">
                <a:effectLst/>
                <a:latin typeface="Calibri" panose="020F0502020204030204" pitchFamily="34" charset="0"/>
                <a:ea typeface="Calibri" panose="020F0502020204030204" pitchFamily="34" charset="0"/>
              </a:rPr>
              <a:t>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dirty="0">
                <a:solidFill>
                  <a:prstClr val="black"/>
                </a:solidFill>
                <a:latin typeface="Calibri" panose="020F0502020204030204" pitchFamily="34" charset="0"/>
                <a:ea typeface="Calibri" panose="020F0502020204030204" pitchFamily="34" charset="0"/>
                <a:cs typeface="Times New Roman" panose="02020603050405020304" pitchFamily="18" charset="0"/>
              </a:rPr>
              <a:t>Beyond being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the most common species identified, S. chromogenes also caused the highest number of persistent infections when compared to other SaM species. In total, </a:t>
            </a:r>
            <a:r>
              <a:rPr lang="en-US" sz="1200" dirty="0">
                <a:effectLst/>
                <a:latin typeface="Times New Roman" panose="02020603050405020304" pitchFamily="18" charset="0"/>
                <a:ea typeface="Calibri" panose="020F0502020204030204" pitchFamily="34" charset="0"/>
              </a:rPr>
              <a:t>136 persistent </a:t>
            </a:r>
            <a:r>
              <a:rPr lang="en-US" sz="1200" i="1" dirty="0">
                <a:effectLst/>
                <a:latin typeface="Times New Roman" panose="02020603050405020304" pitchFamily="18" charset="0"/>
                <a:ea typeface="Calibri" panose="020F0502020204030204" pitchFamily="34" charset="0"/>
              </a:rPr>
              <a:t>S. chromogenes</a:t>
            </a:r>
            <a:r>
              <a:rPr lang="en-US" sz="1200" dirty="0">
                <a:effectLst/>
                <a:latin typeface="Times New Roman" panose="02020603050405020304" pitchFamily="18" charset="0"/>
                <a:ea typeface="Calibri" panose="020F0502020204030204" pitchFamily="34" charset="0"/>
              </a:rPr>
              <a:t> IMI were identified from the dataset, followed by </a:t>
            </a:r>
            <a:r>
              <a:rPr lang="en-US" sz="1200" i="1" dirty="0">
                <a:effectLst/>
                <a:latin typeface="Times New Roman" panose="02020603050405020304" pitchFamily="18" charset="0"/>
                <a:ea typeface="Calibri" panose="020F0502020204030204" pitchFamily="34" charset="0"/>
              </a:rPr>
              <a:t>S. aureus</a:t>
            </a:r>
            <a:r>
              <a:rPr lang="en-US" sz="1200" i="0" dirty="0">
                <a:effectLst/>
                <a:latin typeface="Times New Roman" panose="02020603050405020304" pitchFamily="18" charset="0"/>
                <a:ea typeface="Calibri" panose="020F0502020204030204" pitchFamily="34" charset="0"/>
              </a:rPr>
              <a:t> in a distant second, with 34 </a:t>
            </a:r>
            <a:r>
              <a:rPr lang="en-US" b="0" i="0" dirty="0">
                <a:solidFill>
                  <a:srgbClr val="000000"/>
                </a:solidFill>
                <a:effectLst/>
                <a:highlight>
                  <a:srgbClr val="FFFFFF"/>
                </a:highlight>
                <a:latin typeface="Aptos" panose="020B0004020202020204" pitchFamily="34" charset="0"/>
              </a:rPr>
              <a:t>quarters having consecutive observations (≥2) repeatedly positive for an IMI.</a:t>
            </a:r>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27</a:t>
            </a:fld>
            <a:endParaRPr lang="en-US"/>
          </a:p>
        </p:txBody>
      </p:sp>
    </p:spTree>
    <p:extLst>
      <p:ext uri="{BB962C8B-B14F-4D97-AF65-F5344CB8AC3E}">
        <p14:creationId xmlns:p14="http://schemas.microsoft.com/office/powerpoint/2010/main" val="1011642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effectLst/>
                <a:latin typeface="Times New Roman" panose="02020603050405020304" pitchFamily="18" charset="0"/>
                <a:ea typeface="Times New Roman" panose="02020603050405020304" pitchFamily="18" charset="0"/>
              </a:rPr>
              <a:t>Using isolates from our longitudinal study, a study was undertaken to better understand the epidemiology of these S. chromogenes isolates associated with persistent IMI.</a:t>
            </a:r>
          </a:p>
          <a:p>
            <a:endParaRPr lang="en-US" sz="1600" dirty="0">
              <a:effectLst/>
              <a:latin typeface="+mn-lt"/>
              <a:ea typeface="Calibri" panose="020F0502020204030204" pitchFamily="34" charset="0"/>
            </a:endParaRPr>
          </a:p>
          <a:p>
            <a:r>
              <a:rPr lang="en-US" sz="1600" dirty="0">
                <a:effectLst/>
                <a:latin typeface="+mn-lt"/>
                <a:ea typeface="Calibri" panose="020F0502020204030204" pitchFamily="34" charset="0"/>
              </a:rPr>
              <a:t>the specific objectives for this project were to:</a:t>
            </a:r>
          </a:p>
          <a:p>
            <a:endParaRPr lang="en-US" sz="1600" b="0" i="0" dirty="0">
              <a:effectLst/>
              <a:latin typeface="+mn-lt"/>
              <a:ea typeface="Calibri" panose="020F0502020204030204" pitchFamily="34" charset="0"/>
            </a:endParaRPr>
          </a:p>
          <a:p>
            <a:pPr marL="0" lvl="0" indent="0">
              <a:buNone/>
              <a:defRPr/>
            </a:pPr>
            <a:r>
              <a:rPr lang="en-US" sz="1600" b="0" i="0" dirty="0">
                <a:solidFill>
                  <a:prstClr val="black"/>
                </a:solidFill>
                <a:ea typeface="Cambria" panose="02040503050406030204" pitchFamily="18" charset="0"/>
              </a:rPr>
              <a:t>1) Identify if distinct strain types of S. chromogenes are associated with IMI where qSCC is consistently elevated (HIGH SCC IMI) vs. consistently low (LOW SCC IMI)</a:t>
            </a:r>
          </a:p>
          <a:p>
            <a:pPr marL="0" lvl="0" indent="0">
              <a:buNone/>
              <a:defRPr/>
            </a:pPr>
            <a:r>
              <a:rPr lang="en-US" sz="1600" b="0" i="0" dirty="0"/>
              <a:t>2) Identify if S. chromogenes from HIGH SCC IMI are more likely to carry genes encoding for antimicrobial resistance (as determined by whole genome sequencing) vs. LOW SCC IMI</a:t>
            </a:r>
          </a:p>
          <a:p>
            <a:pPr marL="0" lvl="0" indent="0">
              <a:buNone/>
              <a:defRPr/>
            </a:pPr>
            <a:r>
              <a:rPr lang="en-US" sz="1600" b="0" i="0" dirty="0"/>
              <a:t>3) Identify if S. chromogenes from HIGH SCC IMI possess a larger number of genes encoding previously-described staphylococcal VF vs. LOW SCC IMI</a:t>
            </a:r>
          </a:p>
          <a:p>
            <a:pPr marL="0" indent="0">
              <a:buNone/>
            </a:pPr>
            <a:endParaRPr lang="en-US" sz="1800" kern="1200" dirty="0">
              <a:solidFill>
                <a:srgbClr val="000000"/>
              </a:solidFill>
              <a:effectLst/>
              <a:latin typeface="Times New Roman" panose="02020603050405020304" pitchFamily="18" charset="0"/>
              <a:ea typeface="Calibri" panose="020F0502020204030204" pitchFamily="34" charset="0"/>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A given quarter was considered to have a potentially persistent </a:t>
            </a:r>
            <a:r>
              <a:rPr lang="en-US" sz="1800" i="1" kern="0" dirty="0">
                <a:effectLst/>
                <a:latin typeface="Times New Roman" panose="02020603050405020304" pitchFamily="18" charset="0"/>
                <a:ea typeface="Times New Roman" panose="02020603050405020304" pitchFamily="18" charset="0"/>
              </a:rPr>
              <a:t>S. chromogenes</a:t>
            </a:r>
            <a:r>
              <a:rPr lang="en-US" sz="1800" kern="0" dirty="0">
                <a:effectLst/>
                <a:latin typeface="Times New Roman" panose="02020603050405020304" pitchFamily="18" charset="0"/>
                <a:ea typeface="Times New Roman" panose="02020603050405020304" pitchFamily="18" charset="0"/>
              </a:rPr>
              <a:t> IMI if: 1) it had ≥ 2 quarter-day observations (from sequential sampling events approximately 30 days apart); 2) IMI status could be determined for all sampling events associated with that quarter; and 3) it was infected with </a:t>
            </a:r>
            <a:r>
              <a:rPr lang="en-US" sz="1800" i="1" kern="0" dirty="0">
                <a:effectLst/>
                <a:latin typeface="Times New Roman" panose="02020603050405020304" pitchFamily="18" charset="0"/>
                <a:ea typeface="Times New Roman" panose="02020603050405020304" pitchFamily="18" charset="0"/>
              </a:rPr>
              <a:t>S. chromogenes </a:t>
            </a:r>
            <a:r>
              <a:rPr lang="en-US" sz="1800" kern="0" dirty="0">
                <a:effectLst/>
                <a:latin typeface="Times New Roman" panose="02020603050405020304" pitchFamily="18" charset="0"/>
                <a:ea typeface="Times New Roman" panose="02020603050405020304" pitchFamily="18" charset="0"/>
              </a:rPr>
              <a:t>only for all associated quarter-day observations throughout the study.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29</a:t>
            </a:fld>
            <a:endParaRPr lang="en-US"/>
          </a:p>
        </p:txBody>
      </p:sp>
    </p:spTree>
    <p:extLst>
      <p:ext uri="{BB962C8B-B14F-4D97-AF65-F5344CB8AC3E}">
        <p14:creationId xmlns:p14="http://schemas.microsoft.com/office/powerpoint/2010/main" val="3350039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75000"/>
              <a:buFont typeface="Wingdings" panose="05000000000000000000" pitchFamily="2" charset="2"/>
              <a:buNone/>
            </a:pPr>
            <a:r>
              <a:rPr lang="en-US" sz="1800" dirty="0">
                <a:effectLst/>
                <a:latin typeface="Calibri" panose="020F0502020204030204" pitchFamily="34" charset="0"/>
                <a:ea typeface="Calibri" panose="020F0502020204030204" pitchFamily="34" charset="0"/>
              </a:rPr>
              <a:t>Although organic and conventional dairy farms do share many similarities, there are some aspects of dairy farming differ between the two systems</a:t>
            </a:r>
          </a:p>
          <a:p>
            <a:pPr>
              <a:buSzPct val="75000"/>
              <a:buFont typeface="Wingdings" panose="05000000000000000000" pitchFamily="2" charset="2"/>
              <a:buNone/>
            </a:pPr>
            <a:endParaRPr lang="en-US" sz="1800" dirty="0">
              <a:effectLst/>
              <a:latin typeface="Times New Roman" panose="02020603050405020304" pitchFamily="18" charset="0"/>
              <a:ea typeface="Calibri" panose="020F0502020204030204" pitchFamily="34" charset="0"/>
            </a:endParaRPr>
          </a:p>
          <a:p>
            <a:pPr>
              <a:buSzPct val="75000"/>
              <a:buFont typeface="Wingdings" panose="05000000000000000000" pitchFamily="2" charset="2"/>
              <a:buNone/>
            </a:pPr>
            <a:r>
              <a:rPr lang="en-US" sz="1800" dirty="0">
                <a:effectLst/>
                <a:latin typeface="Times New Roman" panose="02020603050405020304" pitchFamily="18" charset="0"/>
                <a:ea typeface="Calibri" panose="020F0502020204030204" pitchFamily="34" charset="0"/>
              </a:rPr>
              <a:t>Studies comparing the two have found differences in both management practices and herd characteristics, including… herd size</a:t>
            </a: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But perhaps the most significant difference between the two systems is that organic dairy farms in the US are subject to the rules and regulations put forth by the USDA’s national organic program; which is the regulatory body that </a:t>
            </a:r>
            <a:r>
              <a:rPr lang="en-US" sz="2800" dirty="0"/>
              <a:t>defines an organic crop or livestock operation and dictates which chemical products may and may not be used by a farm that is certified organic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Under the rules of the NOP, antimicrobial usage is not allowed on organic dairy farms; in the US, this means any animal treated with antimicrobials must be permanently removed from the herd</a:t>
            </a: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Zwald</a:t>
            </a:r>
            <a:r>
              <a:rPr lang="en-US" sz="1800" dirty="0">
                <a:effectLst/>
                <a:latin typeface="Times New Roman" panose="02020603050405020304" pitchFamily="18" charset="0"/>
                <a:ea typeface="Calibri" panose="020F0502020204030204" pitchFamily="34" charset="0"/>
              </a:rPr>
              <a:t> et al., 2004)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rPr>
              <a:t>Stiglbauer</a:t>
            </a:r>
            <a:r>
              <a:rPr lang="en-US" sz="1800" dirty="0">
                <a:effectLst/>
                <a:latin typeface="Times New Roman" panose="02020603050405020304" pitchFamily="18" charset="0"/>
                <a:ea typeface="Calibri" panose="020F0502020204030204" pitchFamily="34" charset="0"/>
              </a:rPr>
              <a:t> et al.,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USDA. 2024. USDA Organic Regulations. Accessed June 7, 2024.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https://www.ecfr.gov/current/title-7/subtitle-B/chapter-I/subchapter-M/part-205?toc=1</a:t>
            </a: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3</a:t>
            </a:fld>
            <a:endParaRPr lang="en-US"/>
          </a:p>
        </p:txBody>
      </p:sp>
    </p:spTree>
    <p:extLst>
      <p:ext uri="{BB962C8B-B14F-4D97-AF65-F5344CB8AC3E}">
        <p14:creationId xmlns:p14="http://schemas.microsoft.com/office/powerpoint/2010/main" val="527240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Two groups were then selected from all potentially persistent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associated with high SCC, where all quarter-day observations had an associated SCC of ≥200,000 cells/mL; and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IMI associated with low SCC, where all quarter-day observations had an associated SCC of &lt;200,000 cells/</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mL.</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Any potentially persistent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IMI that did not fit into 1 of these 2 categories was excluded from further analysis (e.g., had an SCC of &lt;200,000 cells/mL for one quarter-day observation and an SCC of ≥200,000 cells/mL for the next).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30</a:t>
            </a:fld>
            <a:endParaRPr lang="en-US"/>
          </a:p>
        </p:txBody>
      </p:sp>
    </p:spTree>
    <p:extLst>
      <p:ext uri="{BB962C8B-B14F-4D97-AF65-F5344CB8AC3E}">
        <p14:creationId xmlns:p14="http://schemas.microsoft.com/office/powerpoint/2010/main" val="903052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All isolates</a:t>
            </a:r>
            <a:r>
              <a:rPr lang="en-US" sz="1800" dirty="0">
                <a:effectLst/>
                <a:latin typeface="Times New Roman" panose="02020603050405020304" pitchFamily="18" charset="0"/>
                <a:ea typeface="Calibri" panose="020F0502020204030204" pitchFamily="34" charset="0"/>
              </a:rPr>
              <a:t> associated with each potentially persistent high and low SCC </a:t>
            </a:r>
            <a:r>
              <a:rPr lang="en-US" sz="1800" i="1" dirty="0">
                <a:effectLst/>
                <a:latin typeface="Times New Roman" panose="02020603050405020304" pitchFamily="18" charset="0"/>
                <a:ea typeface="Calibri" panose="020F0502020204030204" pitchFamily="34" charset="0"/>
              </a:rPr>
              <a:t>S. chromogenes </a:t>
            </a:r>
            <a:r>
              <a:rPr lang="en-US" sz="1800" dirty="0">
                <a:effectLst/>
                <a:latin typeface="Times New Roman" panose="02020603050405020304" pitchFamily="18" charset="0"/>
                <a:ea typeface="Calibri" panose="020F0502020204030204" pitchFamily="34" charset="0"/>
              </a:rPr>
              <a:t>IMI were strain-typed using </a:t>
            </a:r>
            <a:r>
              <a:rPr lang="en-US" sz="1800" kern="0" dirty="0">
                <a:effectLst/>
                <a:latin typeface="Times New Roman" panose="02020603050405020304" pitchFamily="18" charset="0"/>
                <a:ea typeface="Times New Roman" panose="02020603050405020304" pitchFamily="18" charset="0"/>
              </a:rPr>
              <a:t>random amplification of polymorphic DNA (RAPD)-PCR.</a:t>
            </a:r>
            <a:r>
              <a:rPr lang="en-US" sz="1800" dirty="0">
                <a:effectLst/>
                <a:latin typeface="Times New Roman" panose="02020603050405020304" pitchFamily="18" charset="0"/>
                <a:ea typeface="Calibri" panose="020F0502020204030204" pitchFamily="34" charset="0"/>
              </a:rPr>
              <a:t> </a:t>
            </a:r>
          </a:p>
          <a:p>
            <a:endParaRPr lang="en-US" sz="2800" b="0" i="0" dirty="0">
              <a:solidFill>
                <a:srgbClr val="000000"/>
              </a:solidFill>
              <a:effectLst/>
              <a:highlight>
                <a:srgbClr val="FFFFFF"/>
              </a:highlight>
              <a:latin typeface="arial" panose="020B0604020202020204" pitchFamily="34" charset="0"/>
            </a:endParaRPr>
          </a:p>
          <a:p>
            <a:r>
              <a:rPr lang="en-US" sz="2800" b="0" i="0" dirty="0">
                <a:solidFill>
                  <a:srgbClr val="000000"/>
                </a:solidFill>
                <a:effectLst/>
                <a:highlight>
                  <a:srgbClr val="FFFFFF"/>
                </a:highlight>
                <a:latin typeface="arial" panose="020B0604020202020204" pitchFamily="34" charset="0"/>
              </a:rPr>
              <a:t>markers are DNA fragments from </a:t>
            </a:r>
            <a:r>
              <a:rPr lang="en-US" sz="2800" b="0" i="0" dirty="0">
                <a:solidFill>
                  <a:srgbClr val="2F4A8B"/>
                </a:solidFill>
                <a:effectLst/>
                <a:highlight>
                  <a:srgbClr val="FFFFFF"/>
                </a:highlight>
                <a:latin typeface="arial" panose="020B0604020202020204" pitchFamily="34" charset="0"/>
                <a:hlinkClick r:id="rId3" tooltip="Overview of PCR technology"/>
              </a:rPr>
              <a:t>PCR</a:t>
            </a:r>
            <a:r>
              <a:rPr lang="en-US" sz="2800" b="0" i="0" dirty="0">
                <a:solidFill>
                  <a:srgbClr val="000000"/>
                </a:solidFill>
                <a:effectLst/>
                <a:highlight>
                  <a:srgbClr val="FFFFFF"/>
                </a:highlight>
                <a:latin typeface="arial" panose="020B0604020202020204" pitchFamily="34" charset="0"/>
              </a:rPr>
              <a:t> amplification of random segments of genomic DNA with single primer of arbitrary nucleotide sequence; </a:t>
            </a:r>
            <a:r>
              <a:rPr lang="en-US" sz="4000" b="0" i="0" dirty="0">
                <a:solidFill>
                  <a:srgbClr val="202122"/>
                </a:solidFill>
                <a:effectLst/>
                <a:highlight>
                  <a:srgbClr val="FFFFFF"/>
                </a:highlight>
                <a:latin typeface="Arial" panose="020B0604020202020204" pitchFamily="34" charset="0"/>
              </a:rPr>
              <a:t>PCR using a large template of genomic DNA, hoping that fragments will amplify. By resolving the resulting patterns, a semi-unique profile can be gleaned from an RAPD reaction.</a:t>
            </a:r>
          </a:p>
          <a:p>
            <a:endParaRPr lang="en-US" sz="2800" b="0" i="0" dirty="0">
              <a:solidFill>
                <a:srgbClr val="000000"/>
              </a:solidFill>
              <a:effectLst/>
              <a:highlight>
                <a:srgbClr val="FFFFFF"/>
              </a:highlight>
              <a:latin typeface="arial" panose="020B0604020202020204" pitchFamily="34" charset="0"/>
            </a:endParaRPr>
          </a:p>
          <a:p>
            <a:r>
              <a:rPr lang="en-US" sz="1800" dirty="0">
                <a:effectLst/>
                <a:latin typeface="Times New Roman" panose="02020603050405020304" pitchFamily="18" charset="0"/>
                <a:ea typeface="Calibri" panose="020F0502020204030204" pitchFamily="34" charset="0"/>
              </a:rPr>
              <a:t>There were 15 potentially persistent IMI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≥200,000 cells/mL, </a:t>
            </a:r>
            <a:r>
              <a:rPr lang="en-US" sz="1800" dirty="0">
                <a:effectLst/>
                <a:latin typeface="Times New Roman" panose="02020603050405020304" pitchFamily="18" charset="0"/>
                <a:ea typeface="Calibri" panose="020F0502020204030204" pitchFamily="34" charset="0"/>
              </a:rPr>
              <a:t>60 </a:t>
            </a:r>
            <a:r>
              <a:rPr lang="en-US" sz="1800" kern="0" dirty="0">
                <a:effectLst/>
                <a:latin typeface="Times New Roman" panose="02020603050405020304" pitchFamily="18" charset="0"/>
                <a:ea typeface="Times New Roman" panose="02020603050405020304" pitchFamily="18" charset="0"/>
              </a:rPr>
              <a:t>where all quarter-day observations had an associated SCC of &lt;200,000 cells/mL, and 61 which had an associated SCC both above and below 200,000 cells/</a:t>
            </a:r>
            <a:r>
              <a:rPr lang="en-US" sz="1800" kern="0" dirty="0" err="1">
                <a:effectLst/>
                <a:latin typeface="Times New Roman" panose="02020603050405020304" pitchFamily="18" charset="0"/>
                <a:ea typeface="Times New Roman" panose="02020603050405020304" pitchFamily="18" charset="0"/>
              </a:rPr>
              <a:t>mL.</a:t>
            </a:r>
            <a:r>
              <a:rPr lang="en-US" sz="1800" kern="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The RAPD-PCR product of all isolates from a given persistent IMI were analyzed in the same PCR amplification and were run side-by-side on the same gel. The images were inspected visually, and isolates with the same banding pattern, number, and size of bands were considered to be the same RAPD type. If the</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isolates from all quarter observations of an </a:t>
            </a:r>
            <a:r>
              <a:rPr lang="en-US" sz="1800" i="1" dirty="0">
                <a:effectLst/>
                <a:latin typeface="Times New Roman" panose="02020603050405020304" pitchFamily="18" charset="0"/>
                <a:ea typeface="Calibri" panose="020F0502020204030204" pitchFamily="34" charset="0"/>
              </a:rPr>
              <a:t>S. chromogenes </a:t>
            </a:r>
            <a:r>
              <a:rPr lang="en-US" sz="1800" dirty="0">
                <a:effectLst/>
                <a:latin typeface="Times New Roman" panose="02020603050405020304" pitchFamily="18" charset="0"/>
                <a:ea typeface="Calibri" panose="020F0502020204030204" pitchFamily="34" charset="0"/>
              </a:rPr>
              <a:t>IMI belonged to the same RAPD type, the quarter was considered persistently infected with the same strain.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31</a:t>
            </a:fld>
            <a:endParaRPr lang="en-US"/>
          </a:p>
        </p:txBody>
      </p:sp>
    </p:spTree>
    <p:extLst>
      <p:ext uri="{BB962C8B-B14F-4D97-AF65-F5344CB8AC3E}">
        <p14:creationId xmlns:p14="http://schemas.microsoft.com/office/powerpoint/2010/main" val="3926419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among the confirmed persistent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IMI, 15 quarters with a persistently low SCC IMI (LOW SCC IMI) were selected to match the 15 quarters with a persistently high SCC IMI (HIGH SCC IMI). LOW SCC IMI quarters were matched to HIGH SCC IMI quarters belonging to the same cow (different quarter) when possible. If this was not possible, LOW and HIGH SCC IMI quarters were matched on farm, or facility type (bedded pack vs. tiestall) when same farm was not possible. When LOW and HIGH SCC IMI quarters were paired between different cows, quarters were matched as closely as possible to ensure a similar DIM and parity. From each of the 15 HIGH and 15 LOW SCC IMI, a representative isolate was chosen to undergo whole genome sequencing (WGS). For each persistent IMI which had 3 associated quarter-day observations, the middle isolate in the series was submitted for WGS. For persistent IMI which had 2 associated quarter-day observations, 1 of the 2 isolates in the series was haphazardly selected for WGS.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32</a:t>
            </a:fld>
            <a:endParaRPr lang="en-US"/>
          </a:p>
        </p:txBody>
      </p:sp>
    </p:spTree>
    <p:extLst>
      <p:ext uri="{BB962C8B-B14F-4D97-AF65-F5344CB8AC3E}">
        <p14:creationId xmlns:p14="http://schemas.microsoft.com/office/powerpoint/2010/main" val="2834039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M and M: chromogenes, DNA extraction, whole genome sequencing, assembly, and annotation</a:t>
            </a:r>
          </a:p>
          <a:p>
            <a:pPr algn="l"/>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Each of the 30 representative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selected for WGS were grown from frozen stock on blood agar, then to a commercial sequencing facility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SeqCoast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Genomics) for DNA extraction, library preparation, long read sequencing using Oxford Nanopore, paired-end sequencing using Illumina, assembly, and annotation.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DNA extraction was performed on colony material collected from the agar plates with a commercial kit using bead beating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Unicycler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v0.4.4 was used for hybrid assembly of all genomes</a:t>
            </a:r>
          </a:p>
          <a:p>
            <a:pPr algn="l"/>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Multilocus sequence types (MLST) were predicted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in silico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the annotated genomes for the 7-locus scheme described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using the MLST 2.0 tool </a:t>
            </a: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Any novel alleles identified by were confirmed using PCR and Sanger sequencing.</a:t>
            </a:r>
          </a:p>
          <a:p>
            <a:pPr algn="l"/>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7-locus concatenated nucleotide sequence data were then combined with all publicly available concatenated MLST sequences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 and 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he resulting file was used to construct a phylogenetic tree by maximum-likelihood algorithm - Isolates which grouped together with a bootstrap value of ≥ 65% were classified as clusters.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33</a:t>
            </a:fld>
            <a:endParaRPr lang="en-US"/>
          </a:p>
        </p:txBody>
      </p:sp>
    </p:spTree>
    <p:extLst>
      <p:ext uri="{BB962C8B-B14F-4D97-AF65-F5344CB8AC3E}">
        <p14:creationId xmlns:p14="http://schemas.microsoft.com/office/powerpoint/2010/main" val="3679533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ARG were identified from assembled genomes using </a:t>
            </a:r>
            <a:r>
              <a:rPr lang="en-US" sz="1800" dirty="0" err="1">
                <a:effectLst/>
                <a:latin typeface="Times New Roman" panose="02020603050405020304" pitchFamily="18" charset="0"/>
                <a:ea typeface="Calibri" panose="020F0502020204030204" pitchFamily="34" charset="0"/>
              </a:rPr>
              <a:t>ABRicate</a:t>
            </a:r>
            <a:r>
              <a:rPr lang="en-US" sz="1800" dirty="0">
                <a:effectLst/>
                <a:latin typeface="Times New Roman" panose="02020603050405020304" pitchFamily="18" charset="0"/>
                <a:ea typeface="Calibri" panose="020F0502020204030204" pitchFamily="34" charset="0"/>
              </a:rPr>
              <a:t> v1.01, which draws from 5 different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VF were identified from assembled genomes using the VFDB tool and a “</a:t>
            </a:r>
            <a:r>
              <a:rPr lang="en-US" sz="1800" dirty="0" err="1">
                <a:effectLst/>
                <a:latin typeface="Times New Roman" panose="02020603050405020304" pitchFamily="18" charset="0"/>
                <a:ea typeface="Calibri" panose="020F0502020204030204" pitchFamily="34" charset="0"/>
              </a:rPr>
              <a:t>blastp</a:t>
            </a:r>
            <a:r>
              <a:rPr lang="en-US" sz="1800" dirty="0">
                <a:effectLst/>
                <a:latin typeface="Times New Roman" panose="02020603050405020304" pitchFamily="18" charset="0"/>
                <a:ea typeface="Calibri" panose="020F0502020204030204" pitchFamily="34" charset="0"/>
              </a:rPr>
              <a:t>” search against a published comprehensive dataset of staphylococcal VF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After the blast search, the best hit of virulence genes for each genome was chosen based on</a:t>
            </a:r>
            <a:r>
              <a:rPr lang="en-US" sz="1800" i="1" dirty="0">
                <a:effectLst/>
                <a:latin typeface="Times New Roman" panose="02020603050405020304" pitchFamily="18" charset="0"/>
                <a:ea typeface="Calibri" panose="020F0502020204030204" pitchFamily="34" charset="0"/>
              </a:rPr>
              <a:t> H</a:t>
            </a:r>
            <a:r>
              <a:rPr lang="en-US" sz="1800" dirty="0">
                <a:effectLst/>
                <a:latin typeface="Times New Roman" panose="02020603050405020304" pitchFamily="18" charset="0"/>
                <a:ea typeface="Calibri" panose="020F0502020204030204" pitchFamily="34" charset="0"/>
              </a:rPr>
              <a:t> values, which is essentially a score of how well the query protein sequence from database and assembled genomes from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cutoff was established for sequence similarity of 30% and a query length coverage of 50%, with any hits having values below these cutoffs discarded from the data set. Hits from each query sequence were then arranged according to their </a:t>
            </a:r>
            <a:r>
              <a:rPr lang="en-US" sz="1800" i="1" dirty="0">
                <a:effectLst/>
                <a:latin typeface="Times New Roman" panose="02020603050405020304" pitchFamily="18" charset="0"/>
                <a:ea typeface="Calibri" panose="020F0502020204030204" pitchFamily="34" charset="0"/>
              </a:rPr>
              <a:t>H </a:t>
            </a:r>
            <a:r>
              <a:rPr lang="en-US" sz="1800" dirty="0">
                <a:effectLst/>
                <a:latin typeface="Times New Roman" panose="02020603050405020304" pitchFamily="18" charset="0"/>
                <a:ea typeface="Calibri" panose="020F0502020204030204" pitchFamily="34" charset="0"/>
              </a:rPr>
              <a:t>value, and the hit with the largest </a:t>
            </a:r>
            <a:r>
              <a:rPr lang="en-US" sz="1800" i="1" dirty="0">
                <a:effectLst/>
                <a:latin typeface="Times New Roman" panose="02020603050405020304" pitchFamily="18" charset="0"/>
                <a:ea typeface="Calibri" panose="020F0502020204030204" pitchFamily="34" charset="0"/>
              </a:rPr>
              <a:t>H </a:t>
            </a:r>
            <a:r>
              <a:rPr lang="en-US" sz="1800" dirty="0">
                <a:effectLst/>
                <a:latin typeface="Times New Roman" panose="02020603050405020304" pitchFamily="18" charset="0"/>
                <a:ea typeface="Calibri" panose="020F0502020204030204" pitchFamily="34" charset="0"/>
              </a:rPr>
              <a:t>value (highest sequence similarity and query length coverage) was selected in order to prevent 1 VF query returning hits to 2 different genes within a given genome.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list of remaining VF were classified into 5 functional categories, as outlined in Naushad et al. (2019): 1) adherence, 2) exoenzymes, 3) host immune evasion, 4) iron uptake and metabolism, and 5) toxins (including hemolysins,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leukocidins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leukotoxins, toxic shock syndrome toxin, exfoliative toxins, type VII secretion system genes, phenol-soluble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modulins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enterotoxins, and exotoxins).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Briefly, an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value was calculated to determine homology between query protein sequences and blast hits (</a:t>
            </a:r>
            <a:r>
              <a:rPr lang="en-US" sz="1200" dirty="0" err="1">
                <a:effectLst/>
                <a:latin typeface="Times New Roman" panose="02020603050405020304" pitchFamily="18" charset="0"/>
                <a:ea typeface="Calibri" panose="020F0502020204030204" pitchFamily="34" charset="0"/>
              </a:rPr>
              <a:t>Fukiya</a:t>
            </a:r>
            <a:r>
              <a:rPr lang="en-US" sz="1200" dirty="0">
                <a:effectLst/>
                <a:latin typeface="Times New Roman" panose="02020603050405020304" pitchFamily="18" charset="0"/>
                <a:ea typeface="Calibri" panose="020F0502020204030204" pitchFamily="34" charset="0"/>
              </a:rPr>
              <a:t> et al., 2004).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values (in units of amino acids) between protein sequences were calculated using the following formula: </a:t>
            </a:r>
            <a:r>
              <a:rPr lang="en-US" sz="1200" i="1" dirty="0">
                <a:effectLst/>
                <a:latin typeface="Times New Roman" panose="02020603050405020304" pitchFamily="18" charset="0"/>
                <a:ea typeface="Calibri" panose="020F0502020204030204" pitchFamily="34" charset="0"/>
              </a:rPr>
              <a:t>H</a:t>
            </a:r>
            <a:r>
              <a:rPr lang="en-US" sz="1200" dirty="0">
                <a:effectLst/>
                <a:latin typeface="Times New Roman" panose="02020603050405020304" pitchFamily="18" charset="0"/>
                <a:ea typeface="Calibri" panose="020F0502020204030204" pitchFamily="34" charset="0"/>
              </a:rPr>
              <a:t> = </a:t>
            </a:r>
            <a:r>
              <a:rPr lang="en-US" sz="1200" i="1" dirty="0" err="1">
                <a:effectLst/>
                <a:latin typeface="Times New Roman" panose="02020603050405020304" pitchFamily="18" charset="0"/>
                <a:ea typeface="Calibri" panose="020F0502020204030204" pitchFamily="34" charset="0"/>
              </a:rPr>
              <a:t>VFid</a:t>
            </a:r>
            <a:r>
              <a:rPr lang="en-US" sz="1200" i="1" dirty="0">
                <a:effectLst/>
                <a:latin typeface="Times New Roman" panose="02020603050405020304" pitchFamily="18" charset="0"/>
                <a:ea typeface="Calibri" panose="020F0502020204030204" pitchFamily="34" charset="0"/>
              </a:rPr>
              <a:t> × </a:t>
            </a:r>
            <a:r>
              <a:rPr lang="en-US" sz="1200" i="1" dirty="0" err="1">
                <a:effectLst/>
                <a:latin typeface="Times New Roman" panose="02020603050405020304" pitchFamily="18" charset="0"/>
                <a:ea typeface="Calibri" panose="020F0502020204030204" pitchFamily="34" charset="0"/>
              </a:rPr>
              <a:t>Lm</a:t>
            </a:r>
            <a:r>
              <a:rPr lang="en-US" sz="1200" i="1" dirty="0">
                <a:effectLst/>
                <a:latin typeface="Times New Roman" panose="02020603050405020304" pitchFamily="18" charset="0"/>
                <a:ea typeface="Calibri" panose="020F0502020204030204" pitchFamily="34" charset="0"/>
              </a:rPr>
              <a:t>/</a:t>
            </a:r>
            <a:r>
              <a:rPr lang="en-US" sz="1200" i="1" dirty="0" err="1">
                <a:effectLst/>
                <a:latin typeface="Times New Roman" panose="02020603050405020304" pitchFamily="18" charset="0"/>
                <a:ea typeface="Calibri" panose="020F0502020204030204" pitchFamily="34" charset="0"/>
              </a:rPr>
              <a:t>Lq</a:t>
            </a:r>
            <a:r>
              <a:rPr lang="en-US" sz="1200" dirty="0">
                <a:effectLst/>
                <a:latin typeface="Times New Roman" panose="02020603050405020304" pitchFamily="18" charset="0"/>
                <a:ea typeface="Calibri" panose="020F0502020204030204" pitchFamily="34" charset="0"/>
              </a:rPr>
              <a:t>, where </a:t>
            </a:r>
            <a:r>
              <a:rPr lang="en-US" sz="1200" i="1" dirty="0" err="1">
                <a:effectLst/>
                <a:latin typeface="Times New Roman" panose="02020603050405020304" pitchFamily="18" charset="0"/>
                <a:ea typeface="Calibri" panose="020F0502020204030204" pitchFamily="34" charset="0"/>
              </a:rPr>
              <a:t>VFid</a:t>
            </a:r>
            <a:r>
              <a:rPr lang="en-US" sz="1200" i="1" dirty="0">
                <a:effectLst/>
                <a:latin typeface="Times New Roman" panose="02020603050405020304" pitchFamily="18" charset="0"/>
                <a:ea typeface="Calibri" panose="020F0502020204030204" pitchFamily="34" charset="0"/>
              </a:rPr>
              <a:t> </a:t>
            </a:r>
            <a:r>
              <a:rPr lang="en-US" sz="1200" dirty="0">
                <a:effectLst/>
                <a:latin typeface="Times New Roman" panose="02020603050405020304" pitchFamily="18" charset="0"/>
                <a:ea typeface="Calibri" panose="020F0502020204030204" pitchFamily="34" charset="0"/>
              </a:rPr>
              <a:t>represents the percent similarity between the VF query sequence and the identified protein sequence (expressed as proportion between 0 and 1), </a:t>
            </a:r>
            <a:r>
              <a:rPr lang="en-US" sz="1200" i="1" dirty="0" err="1">
                <a:effectLst/>
                <a:latin typeface="Times New Roman" panose="02020603050405020304" pitchFamily="18" charset="0"/>
                <a:ea typeface="Calibri" panose="020F0502020204030204" pitchFamily="34" charset="0"/>
              </a:rPr>
              <a:t>Lm</a:t>
            </a:r>
            <a:r>
              <a:rPr lang="en-US" sz="1200" dirty="0">
                <a:effectLst/>
                <a:latin typeface="Times New Roman" panose="02020603050405020304" pitchFamily="18" charset="0"/>
                <a:ea typeface="Calibri" panose="020F0502020204030204" pitchFamily="34" charset="0"/>
              </a:rPr>
              <a:t> represents the alignment length, and </a:t>
            </a:r>
            <a:r>
              <a:rPr lang="en-US" sz="1200" i="1" dirty="0" err="1">
                <a:effectLst/>
                <a:latin typeface="Times New Roman" panose="02020603050405020304" pitchFamily="18" charset="0"/>
                <a:ea typeface="Calibri" panose="020F0502020204030204" pitchFamily="34" charset="0"/>
              </a:rPr>
              <a:t>Lq</a:t>
            </a:r>
            <a:r>
              <a:rPr lang="en-US" sz="1200" dirty="0">
                <a:effectLst/>
                <a:latin typeface="Times New Roman" panose="02020603050405020304" pitchFamily="18" charset="0"/>
                <a:ea typeface="Calibri" panose="020F0502020204030204" pitchFamily="34" charset="0"/>
              </a:rPr>
              <a:t> denotes the length of the query sequence (</a:t>
            </a:r>
            <a:r>
              <a:rPr lang="en-US" sz="1200" dirty="0" err="1">
                <a:effectLst/>
                <a:latin typeface="Times New Roman" panose="02020603050405020304" pitchFamily="18" charset="0"/>
                <a:ea typeface="Calibri" panose="020F0502020204030204" pitchFamily="34" charset="0"/>
              </a:rPr>
              <a:t>Fukiya</a:t>
            </a:r>
            <a:r>
              <a:rPr lang="en-US" sz="1200" dirty="0">
                <a:effectLst/>
                <a:latin typeface="Times New Roman" panose="02020603050405020304" pitchFamily="18" charset="0"/>
                <a:ea typeface="Calibri" panose="020F0502020204030204" pitchFamily="34" charset="0"/>
              </a:rPr>
              <a:t> et al., 2004).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34</a:t>
            </a:fld>
            <a:endParaRPr lang="en-US"/>
          </a:p>
        </p:txBody>
      </p:sp>
    </p:spTree>
    <p:extLst>
      <p:ext uri="{BB962C8B-B14F-4D97-AF65-F5344CB8AC3E}">
        <p14:creationId xmlns:p14="http://schemas.microsoft.com/office/powerpoint/2010/main" val="1574497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Descriptive statistics were generated to compare parity and DIM of the cow, quarter location, and average SCC associated with each persistent IMI between the two SCC categories (HIGH vs. LOW).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After checking distribution of the data, used a Mann Whitney U test or Fisher’s Exact test as appropriate to compare metrics the two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Separate mixed-effects logistic regression models were made using ST (as determined by MLST), ST cluster, </a:t>
            </a:r>
            <a:r>
              <a:rPr lang="en-US" sz="1800" i="1"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carriage, and VF number as the predictor, SCC category as the outcome, and herd as a random effect using the “lme4” package (R Development Core Team, 2023). </a:t>
            </a: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99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is an example of a dendrogram of the RAPD fingerprints for 13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isolates representative of an IMI associated with a persistently high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≥200,000 cells/mL)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or low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&lt;200,000 cells/mL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SCC, originating from Farm H. RAPD types were assigned an arbitrary lower case letter based on the clustering. On this particular farm, seven RAPD types were identified from the 13 strains causing persistent IMI.</a:t>
            </a:r>
          </a:p>
          <a:p>
            <a:endParaRPr lang="en-US" sz="1800" dirty="0"/>
          </a:p>
          <a:p>
            <a:r>
              <a:rPr lang="en-US" sz="1800" dirty="0">
                <a:effectLst/>
                <a:latin typeface="Times New Roman" panose="02020603050405020304" pitchFamily="18" charset="0"/>
                <a:ea typeface="Calibri" panose="020F0502020204030204" pitchFamily="34" charset="0"/>
              </a:rPr>
              <a:t>In all 9 herds, there was at least 1 RAPD type of </a:t>
            </a:r>
            <a:r>
              <a:rPr lang="en-US" sz="1800" i="1" dirty="0">
                <a:effectLst/>
                <a:latin typeface="Times New Roman" panose="02020603050405020304" pitchFamily="18" charset="0"/>
                <a:ea typeface="Calibri" panose="020F0502020204030204" pitchFamily="34" charset="0"/>
              </a:rPr>
              <a:t>S. chromogenes</a:t>
            </a:r>
            <a:r>
              <a:rPr lang="en-US" sz="1800" dirty="0">
                <a:effectLst/>
                <a:latin typeface="Times New Roman" panose="02020603050405020304" pitchFamily="18" charset="0"/>
                <a:ea typeface="Calibri" panose="020F0502020204030204" pitchFamily="34" charset="0"/>
              </a:rPr>
              <a:t> identified to be causing multiple IMI in quarters belonging to different cows.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74 out of 75 potentially persistent IMI which underwent strain-typing with RAPD were found to be caused by the same strain of </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36</a:t>
            </a:fld>
            <a:endParaRPr lang="en-US"/>
          </a:p>
        </p:txBody>
      </p:sp>
    </p:spTree>
    <p:extLst>
      <p:ext uri="{BB962C8B-B14F-4D97-AF65-F5344CB8AC3E}">
        <p14:creationId xmlns:p14="http://schemas.microsoft.com/office/powerpoint/2010/main" val="3849682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 or ST clusters found in both high and low SCC categories</a:t>
            </a:r>
          </a:p>
        </p:txBody>
      </p:sp>
      <p:sp>
        <p:nvSpPr>
          <p:cNvPr id="4" name="Slide Number Placeholder 3"/>
          <p:cNvSpPr>
            <a:spLocks noGrp="1"/>
          </p:cNvSpPr>
          <p:nvPr>
            <p:ph type="sldNum" sz="quarter" idx="5"/>
          </p:nvPr>
        </p:nvSpPr>
        <p:spPr/>
        <p:txBody>
          <a:bodyPr/>
          <a:lstStyle/>
          <a:p>
            <a:fld id="{AB9AA0E0-EDC4-4E57-BF00-6D253E926A07}" type="slidenum">
              <a:rPr lang="en-US" smtClean="0"/>
              <a:t>37</a:t>
            </a:fld>
            <a:endParaRPr lang="en-US"/>
          </a:p>
        </p:txBody>
      </p:sp>
    </p:spTree>
    <p:extLst>
      <p:ext uri="{BB962C8B-B14F-4D97-AF65-F5344CB8AC3E}">
        <p14:creationId xmlns:p14="http://schemas.microsoft.com/office/powerpoint/2010/main" val="1784554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2.</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Carriage of the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blaZ</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gene (encoding for the production of β-lactamase)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by SCC category. </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isolates in the HIGH category (n = 15) come from IMI which had an SCC of ≥200,000 cells/mL associated with all quarter-day observations, and all isolates in the LOW (n = 15) category come from IMI which had an SCC of &lt;200,000 cells/mL associated with all quarter-day observations.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38</a:t>
            </a:fld>
            <a:endParaRPr lang="en-US"/>
          </a:p>
        </p:txBody>
      </p:sp>
    </p:spTree>
    <p:extLst>
      <p:ext uri="{BB962C8B-B14F-4D97-AF65-F5344CB8AC3E}">
        <p14:creationId xmlns:p14="http://schemas.microsoft.com/office/powerpoint/2010/main" val="1592380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rPr>
              <a:t>Table 6.1</a:t>
            </a:r>
            <a:r>
              <a:rPr lang="en-US" sz="1800" kern="0" dirty="0">
                <a:solidFill>
                  <a:srgbClr val="000000"/>
                </a:solidFill>
                <a:effectLst/>
                <a:latin typeface="Times New Roman" panose="02020603050405020304" pitchFamily="18" charset="0"/>
                <a:ea typeface="Times New Roman" panose="02020603050405020304" pitchFamily="18" charset="0"/>
              </a:rPr>
              <a:t> Agreement between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gene carriage and phenotypic susceptibility (using agar dilution) to penicillin by strain type (ST; as determined by MLST) for 27 </a:t>
            </a:r>
            <a:r>
              <a:rPr lang="en-US" sz="1800" i="1" kern="0" dirty="0">
                <a:solidFill>
                  <a:srgbClr val="000000"/>
                </a:solidFill>
                <a:effectLst/>
                <a:latin typeface="Times New Roman" panose="02020603050405020304" pitchFamily="18" charset="0"/>
                <a:ea typeface="Times New Roman" panose="02020603050405020304" pitchFamily="18" charset="0"/>
              </a:rPr>
              <a:t>Staphylococcus chromogenes </a:t>
            </a:r>
            <a:r>
              <a:rPr lang="en-US" sz="1800" kern="0" dirty="0">
                <a:solidFill>
                  <a:srgbClr val="000000"/>
                </a:solidFill>
                <a:effectLst/>
                <a:latin typeface="Times New Roman" panose="02020603050405020304" pitchFamily="18" charset="0"/>
                <a:ea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Y = positive for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S = susceptible to penicillin; R = resistant to penicillin.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39</a:t>
            </a:fld>
            <a:endParaRPr lang="en-US"/>
          </a:p>
        </p:txBody>
      </p:sp>
    </p:spTree>
    <p:extLst>
      <p:ext uri="{BB962C8B-B14F-4D97-AF65-F5344CB8AC3E}">
        <p14:creationId xmlns:p14="http://schemas.microsoft.com/office/powerpoint/2010/main" val="2939135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 primary reason for antimicrobial drug usage in adult dairy cows in the US is for treatment of mastitis, which is inflammation of the mammary gland, most commonly caused by a bacterial infection. (Pol and </a:t>
            </a:r>
            <a:r>
              <a:rPr lang="en-US" sz="1800" dirty="0" err="1">
                <a:effectLst/>
                <a:latin typeface="Times New Roman" panose="02020603050405020304" pitchFamily="18" charset="0"/>
                <a:ea typeface="Calibri" panose="020F0502020204030204" pitchFamily="34" charset="0"/>
              </a:rPr>
              <a:t>Ruegg</a:t>
            </a:r>
            <a:r>
              <a:rPr lang="en-US" sz="1800" dirty="0">
                <a:effectLst/>
                <a:latin typeface="Times New Roman" panose="02020603050405020304" pitchFamily="18" charset="0"/>
                <a:ea typeface="Calibri" panose="020F0502020204030204" pitchFamily="34" charset="0"/>
              </a:rPr>
              <a:t>, 2007b)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Traditionally, intramammary antimicrobial usage has been (and still is) an important component of udder health programs, as demonstrated by considering the classic 5 point plan put forth to control mastitis by the Milk Marketing Board of England and Wales in 1971.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This plan has become more detailed and nuanced over time, but as you can see from these materials distributed back then to farmers, 2 of the 5 points consisted of treating cows with intramammary antimicrobials (treatment of clinical cases and dry cow therapy). Although it’s an oversimplification, this visual demonstrates that without being able to use antimicrobials, organic dairy farms are left with limited available options to effectively treat and control mastitis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Additionally, although the reality is more nuanced, this classic, but rather overly dramatic diagram, illustrates how the inability to treat mastitis could potentially result in worse overall udder health on organic vs. conventional dairies. Here we see our mammary gland becomes infected, progresses to diseased, and then has three potential outcomes: therapy with antimicrobials to return to a healthy state, or spontaneous recovery without treatment, or death.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J Eric </a:t>
            </a:r>
            <a:r>
              <a:rPr lang="en-US" sz="1800" kern="100" dirty="0" err="1">
                <a:effectLst/>
                <a:latin typeface="Times New Roman" panose="02020603050405020304" pitchFamily="18" charset="0"/>
                <a:ea typeface="Calibri" panose="020F0502020204030204" pitchFamily="34" charset="0"/>
              </a:rPr>
              <a:t>Hillerton</a:t>
            </a:r>
            <a:r>
              <a:rPr lang="en-US" sz="1800" kern="100" dirty="0">
                <a:effectLst/>
                <a:latin typeface="Times New Roman" panose="02020603050405020304" pitchFamily="18" charset="0"/>
                <a:ea typeface="Calibri" panose="020F0502020204030204" pitchFamily="34" charset="0"/>
              </a:rPr>
              <a:t>; James Booth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Dodd, F.H., F.K. Neave, and R.G. </a:t>
            </a:r>
            <a:r>
              <a:rPr lang="en-US" sz="2800" dirty="0" err="1"/>
              <a:t>Kingwill</a:t>
            </a:r>
            <a:r>
              <a:rPr lang="en-US" sz="2800" dirty="0"/>
              <a:t>. 1964. Control of udder infection by management. J. Dairy Sci. 47:1109-1114.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Five-point plan, Veterinary Research Unit led by James Booth of the Milk Marketing Board of England and Wales (MMB) 1971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rPr>
              <a:t>New Zealand Ministry of Agriculture and Fisheries leaflet, Milking Management, 1974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Zwald</a:t>
            </a:r>
            <a:r>
              <a:rPr lang="en-US" sz="1800" dirty="0">
                <a:effectLst/>
                <a:latin typeface="Times New Roman" panose="02020603050405020304" pitchFamily="18" charset="0"/>
                <a:ea typeface="Calibri" panose="020F0502020204030204" pitchFamily="34" charset="0"/>
              </a:rPr>
              <a:t> et al., 2004)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Times New Roman" panose="02020603050405020304" pitchFamily="18" charset="0"/>
                <a:ea typeface="Calibri" panose="020F0502020204030204" pitchFamily="34" charset="0"/>
              </a:rPr>
              <a:t>Stiglbauer</a:t>
            </a:r>
            <a:r>
              <a:rPr lang="en-US" sz="1800" dirty="0">
                <a:effectLst/>
                <a:latin typeface="Times New Roman" panose="02020603050405020304" pitchFamily="18" charset="0"/>
                <a:ea typeface="Calibri" panose="020F0502020204030204" pitchFamily="34" charset="0"/>
              </a:rPr>
              <a:t> et al.,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USDA. 2024. USDA Organic Regulations. Accessed June 7, 2024.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https://www.ecfr.gov/current/title-7/subtitle-B/chapter-I/subchapter-M/part-205?toc=1</a:t>
            </a:r>
            <a:endParaRPr lang="en-US" sz="18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7233991-E3FE-4998-901A-156E42A6BBA2}" type="slidenum">
              <a:rPr lang="en-US" smtClean="0"/>
              <a:t>4</a:t>
            </a:fld>
            <a:endParaRPr lang="en-US"/>
          </a:p>
        </p:txBody>
      </p:sp>
    </p:spTree>
    <p:extLst>
      <p:ext uri="{BB962C8B-B14F-4D97-AF65-F5344CB8AC3E}">
        <p14:creationId xmlns:p14="http://schemas.microsoft.com/office/powerpoint/2010/main" val="1821081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3.</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Distributions of putative virulence genes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by virulence type. Isolates of the same strain type (ST; determined by multilocus sequence typing) are listed sequentially. Scheme for grouping putative virulence genes by type adapted from Naushad et al.,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Assembly 12 and 10- little different from assembly 24; 12 and 10 from one farm, 24 from a different farm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41</a:t>
            </a:fld>
            <a:endParaRPr lang="en-US"/>
          </a:p>
        </p:txBody>
      </p:sp>
    </p:spTree>
    <p:extLst>
      <p:ext uri="{BB962C8B-B14F-4D97-AF65-F5344CB8AC3E}">
        <p14:creationId xmlns:p14="http://schemas.microsoft.com/office/powerpoint/2010/main" val="771302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Figure 3.</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Distributions of putative virulence genes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by virulence type. Isolates of the same strain type (ST; determined by multilocus sequence typing) are listed sequentially. Scheme for grouping putative virulence genes by type adapted from Naushad et al., 2019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Assembly 12 and 10- little different from assembly 24; 12 and 10 from one farm, 24 from a different farm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42</a:t>
            </a:fld>
            <a:endParaRPr lang="en-US"/>
          </a:p>
        </p:txBody>
      </p:sp>
    </p:spTree>
    <p:extLst>
      <p:ext uri="{BB962C8B-B14F-4D97-AF65-F5344CB8AC3E}">
        <p14:creationId xmlns:p14="http://schemas.microsoft.com/office/powerpoint/2010/main" val="4279429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effectLst/>
                <a:latin typeface="Calibri" panose="020F0502020204030204" pitchFamily="34" charset="0"/>
                <a:ea typeface="Calibri" panose="020F0502020204030204" pitchFamily="34" charset="0"/>
                <a:cs typeface="Times New Roman" panose="02020603050405020304" pitchFamily="18" charset="0"/>
              </a:rPr>
              <a:t>Contagious – </a:t>
            </a:r>
            <a:r>
              <a:rPr lang="en-US" sz="1600" i="0" dirty="0" err="1">
                <a:effectLst/>
                <a:latin typeface="Calibri" panose="020F0502020204030204" pitchFamily="34" charset="0"/>
                <a:ea typeface="Calibri" panose="020F0502020204030204" pitchFamily="34" charset="0"/>
                <a:cs typeface="Times New Roman" panose="02020603050405020304" pitchFamily="18" charset="0"/>
              </a:rPr>
              <a:t>rapd</a:t>
            </a:r>
            <a:r>
              <a:rPr lang="en-US" sz="1600" i="0" dirty="0">
                <a:effectLst/>
                <a:latin typeface="Calibri" panose="020F0502020204030204" pitchFamily="34" charset="0"/>
                <a:ea typeface="Calibri" panose="020F0502020204030204" pitchFamily="34" charset="0"/>
                <a:cs typeface="Times New Roman" panose="02020603050405020304" pitchFamily="18" charset="0"/>
              </a:rPr>
              <a:t>, dominant MLST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539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think everyone in research feels after completing a project, this work has brought to mind a lot of directions for future research and more questions to answer.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smaller, short-term projects identified would be further exploration of the antimicrobial resistance profile of S. chromogenes isolates which underwent whole genome sequencing. A fairly high proportion were positive for the gene encoding </a:t>
            </a:r>
            <a:r>
              <a:rPr lang="en-US" dirty="0" err="1"/>
              <a:t>blaZ</a:t>
            </a:r>
            <a:r>
              <a:rPr lang="en-US" dirty="0"/>
              <a:t>, </a:t>
            </a:r>
            <a:r>
              <a:rPr lang="en-US" sz="1800" dirty="0">
                <a:effectLst/>
                <a:latin typeface="Times New Roman" panose="02020603050405020304" pitchFamily="18" charset="0"/>
                <a:ea typeface="Calibri" panose="020F0502020204030204" pitchFamily="34" charset="0"/>
              </a:rPr>
              <a:t>but carriage of a particular resistance gene does not always translate into phenotypic resistance. It would be interesting to explore the concordance between phenotypic and genotypic resistance results for these isolates. Twelve of the 30 isolates from this project underwent phenotypic susceptibility testing for penicillin for a different study, with 100% agreement between </a:t>
            </a:r>
            <a:r>
              <a:rPr lang="en-US" sz="1800"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carriage status and susceptibility. 4 out of 4 isolates positive for </a:t>
            </a:r>
            <a:r>
              <a:rPr lang="en-US" sz="1800"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were penicillin resistant, while 8 isolates negative for </a:t>
            </a:r>
            <a:r>
              <a:rPr lang="en-US" sz="1800"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were penicillin susceptible.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A related question would be identifying where carriage of the </a:t>
            </a:r>
            <a:r>
              <a:rPr lang="en-US" sz="1800"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gene is carried in these S. chromogenes isolates- identifying whether the gene is located on a part of a genetic mobile element (usually a plasmid) or chromosomally. Location of </a:t>
            </a:r>
            <a:r>
              <a:rPr lang="en-US" sz="1800" i="1"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carriage is not well characterized for </a:t>
            </a:r>
            <a:r>
              <a:rPr lang="en-US" sz="1800" i="1" dirty="0">
                <a:effectLst/>
                <a:latin typeface="Times New Roman" panose="02020603050405020304" pitchFamily="18" charset="0"/>
                <a:ea typeface="Calibri" panose="020F0502020204030204" pitchFamily="34" charset="0"/>
              </a:rPr>
              <a:t>Staph. chromogenes </a:t>
            </a:r>
            <a:r>
              <a:rPr lang="en-US" sz="1800" i="0" dirty="0">
                <a:effectLst/>
                <a:latin typeface="Times New Roman" panose="02020603050405020304" pitchFamily="18" charset="0"/>
                <a:ea typeface="Calibri" panose="020F0502020204030204" pitchFamily="34" charset="0"/>
              </a:rPr>
              <a:t>originating from bovine IMI</a:t>
            </a:r>
            <a:r>
              <a:rPr lang="en-US" sz="1800" i="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Preliminary work exploring location of </a:t>
            </a:r>
            <a:r>
              <a:rPr lang="en-US" sz="1800" i="1"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gene for the 10 positive isolates in the current study found that 4 were negative for plasmid carriage.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When resistance genes are harbored on horizontally transmissible elements (such as plasmids), strains carrying these elements can successfully disseminate them to new, previously-susceptible bacteria, belonging to both the same species and different species. Location of resistance determinants on plasmids generally promotes more efficient spread of resistance genes. Studies exploring whether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blaZ</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 more likely to be carried chromosomally or on a plasmid for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 chromogenes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bovine IMI would be useful in understanding transmission of penicillin resistance for this predominant mastitis pathogen.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There are a few studies describe resistance patterns of mastitis pathogens before and after transitioning to organic status, but most were (understandably) limited in both the number of herds enrolled and the amount of time farms were followed. Although likely logistically difficult and expensive, a long-term study of farms transitioning from conventional to organic status would be incredibly valuable in understanding what types of AMR is maintained in organic dairy herds and for how long. This research could help us start understanding where the resistance genes in these bacteria came from, how long they maintain them in the absence of selective antimicrobial pressure, and specifically what types of resistance are maintained.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Lastly, an extremely unique opportunity exists for research using IMI isolates from this project. Staphylococci causing IMI from a particular farm enrolled in the current study were collected and stored from a previous study, approximately 25 years earlier. Identifying these isolates to the species level and then comparing resistance profiles across 25 years could give insight into trends in AMR prevalence over time. This particular farm was founded in the 1970s and has no history of antibiotic use. This collection of historical and new isolates from the same farm held by our research group would be limited to a case study. However, potential exists for collaboration with other research groups who may happen to have a similar collection of isolates. A study like this may help shed light on what different types of resistance persist long-term among mastitis pathogens in a dairy farm environment in the absence of antimicrobial use, and comparing what version of an ARG was present in bacteria at different points in time (location of </a:t>
            </a:r>
            <a:r>
              <a:rPr lang="en-US" sz="1800" dirty="0" err="1">
                <a:effectLst/>
                <a:latin typeface="Times New Roman" panose="02020603050405020304" pitchFamily="18" charset="0"/>
                <a:ea typeface="Calibri" panose="020F0502020204030204" pitchFamily="34" charset="0"/>
              </a:rPr>
              <a:t>blaZ</a:t>
            </a:r>
            <a:r>
              <a:rPr lang="en-US" sz="1800" dirty="0">
                <a:effectLst/>
                <a:latin typeface="Times New Roman" panose="02020603050405020304" pitchFamily="18" charset="0"/>
                <a:ea typeface="Calibri" panose="020F0502020204030204" pitchFamily="34" charset="0"/>
              </a:rPr>
              <a:t> carriage, protein signature of beta lactamase gene encoded). One could then determine whether the same type of penicillin resistance has been maintained in staphylococci for a particular farm, or if the predominant ARG conferring resistance to penicillin has shifted over time. . If particular ARG were shown to be maintained in mastitis pathogens from organic farms for 25 years, identifying where these ARG are carried in bacterial genomes could help determine why they have been maintained. Improving our understanding of how AMR is transmitted or retained in dairy farm systems is essential for developing effective strategies to mitigate resistance among mastitis pathogens.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endParaRPr>
          </a:p>
          <a:p>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44</a:t>
            </a:fld>
            <a:endParaRPr lang="en-US"/>
          </a:p>
        </p:txBody>
      </p:sp>
    </p:spTree>
    <p:extLst>
      <p:ext uri="{BB962C8B-B14F-4D97-AF65-F5344CB8AC3E}">
        <p14:creationId xmlns:p14="http://schemas.microsoft.com/office/powerpoint/2010/main" val="833449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Although I’m certainly not the first or last researcher to say as much, this work underscores that NASM are indeed worthy of consideration as significant mastitis pathogens, and are not “minor” mastitis pathogens as some have previously described them.</a:t>
            </a:r>
          </a:p>
          <a:p>
            <a:r>
              <a:rPr lang="en-US" sz="1800" dirty="0">
                <a:effectLst/>
                <a:latin typeface="Times New Roman" panose="02020603050405020304" pitchFamily="18" charset="0"/>
                <a:ea typeface="Calibri" panose="020F0502020204030204" pitchFamily="34" charset="0"/>
              </a:rPr>
              <a:t>As a group, NASM were clearly the predominant pathogen causing IMI, with a 20% median quarter-level prevalence </a:t>
            </a:r>
          </a:p>
          <a:p>
            <a:r>
              <a:rPr lang="en-US" sz="1800" dirty="0">
                <a:effectLst/>
                <a:latin typeface="Times New Roman" panose="02020603050405020304" pitchFamily="18" charset="0"/>
                <a:ea typeface="Calibri" panose="020F0502020204030204" pitchFamily="34" charset="0"/>
              </a:rPr>
              <a:t>Nine of the ten species described in our second </a:t>
            </a:r>
            <a:r>
              <a:rPr lang="en-US" sz="1800" dirty="0" err="1">
                <a:effectLst/>
                <a:latin typeface="Times New Roman" panose="02020603050405020304" pitchFamily="18" charset="0"/>
                <a:ea typeface="Calibri" panose="020F0502020204030204" pitchFamily="34" charset="0"/>
              </a:rPr>
              <a:t>stdy</a:t>
            </a:r>
            <a:r>
              <a:rPr lang="en-US" sz="1800" dirty="0">
                <a:effectLst/>
                <a:latin typeface="Times New Roman" panose="02020603050405020304" pitchFamily="18" charset="0"/>
                <a:ea typeface="Calibri" panose="020F0502020204030204" pitchFamily="34" charset="0"/>
              </a:rPr>
              <a:t> elevated quarter SCC above healthy quarters. Although this increase in quarter SCC was modest for most species observed, their widespread nature can still result in an increased bulk tank SCC. </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This work also underscores the importance of </a:t>
            </a:r>
            <a:r>
              <a:rPr lang="en-US" sz="1800" i="1" dirty="0">
                <a:effectLst/>
                <a:latin typeface="Times New Roman" panose="02020603050405020304" pitchFamily="18" charset="0"/>
                <a:ea typeface="Calibri" panose="020F0502020204030204" pitchFamily="34" charset="0"/>
              </a:rPr>
              <a:t>Staph. chromogenes </a:t>
            </a:r>
            <a:r>
              <a:rPr lang="en-US" sz="1800" dirty="0">
                <a:effectLst/>
                <a:latin typeface="Times New Roman" panose="02020603050405020304" pitchFamily="18" charset="0"/>
                <a:ea typeface="Calibri" panose="020F0502020204030204" pitchFamily="34" charset="0"/>
              </a:rPr>
              <a:t>specifically as a mastitis pathogen. I found a prevalence of 33% prevalence penicillin resistance in </a:t>
            </a:r>
            <a:r>
              <a:rPr lang="en-US" sz="1800" i="1" dirty="0">
                <a:effectLst/>
                <a:latin typeface="Times New Roman" panose="02020603050405020304" pitchFamily="18" charset="0"/>
                <a:ea typeface="Calibri" panose="020F0502020204030204" pitchFamily="34" charset="0"/>
              </a:rPr>
              <a:t>Staph. chromogenes</a:t>
            </a:r>
            <a:r>
              <a:rPr lang="en-US" sz="1800" dirty="0">
                <a:effectLst/>
                <a:latin typeface="Times New Roman" panose="02020603050405020304" pitchFamily="18" charset="0"/>
                <a:ea typeface="Calibri" panose="020F0502020204030204" pitchFamily="34" charset="0"/>
              </a:rPr>
              <a:t>, which is especially noteworthy as these isolates originate from organic farms. </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Findings from our longitudinal study show that this mastitis pathogen has a great ability to persist in the mammary gland, as well as cause a number of infections associated with a persistently high SCC.  Furthermore, findings from this work also suggest that particular strains of </a:t>
            </a:r>
            <a:r>
              <a:rPr lang="en-US" sz="1800" i="1" dirty="0">
                <a:effectLst/>
                <a:latin typeface="Times New Roman" panose="02020603050405020304" pitchFamily="18" charset="0"/>
                <a:ea typeface="Calibri" panose="020F0502020204030204" pitchFamily="34" charset="0"/>
              </a:rPr>
              <a:t>Staph. chromogenes </a:t>
            </a:r>
            <a:r>
              <a:rPr lang="en-US" sz="1800" dirty="0">
                <a:effectLst/>
                <a:latin typeface="Times New Roman" panose="02020603050405020304" pitchFamily="18" charset="0"/>
                <a:ea typeface="Calibri" panose="020F0502020204030204" pitchFamily="34" charset="0"/>
              </a:rPr>
              <a:t>behave in a contagious manner within a herd, as the same RAPD type was found causing IMI in multiple animals on a farm, and particular strains as identified by MLST appear to be dominant at different farms. </a:t>
            </a:r>
          </a:p>
          <a:p>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work contributes to contributes to the understanding of intraspecies diversity within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leading cause of IMI in dairy animals worldwide. Four novel ST were identified using MLST, and 10 MLST were identified to be causing 30 persistent IMI. The AMR and virulence profile for 30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 chromogenes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were described from whole genome sequence data, with the identification of two virulence genes not widely reported for bacteria of this species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coa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encoding staphylocoagulase, and </a:t>
            </a:r>
            <a:r>
              <a:rPr lang="en-US" sz="1800" i="1" kern="100" dirty="0" err="1">
                <a:effectLst/>
                <a:latin typeface="Times New Roman" panose="02020603050405020304" pitchFamily="18" charset="0"/>
                <a:ea typeface="Calibri" panose="020F0502020204030204" pitchFamily="34" charset="0"/>
                <a:cs typeface="Times New Roman" panose="02020603050405020304" pitchFamily="18" charset="0"/>
              </a:rPr>
              <a:t>etc</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encoding exfoliative toxin type C). Although no association was found between virulence and AMR carriage and whether or not the associated persistent IMI would have a high or low SCC, findings seem to indicate to a genetic basis for virulence and AMR carriage in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Staph. chromogenes.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AB9AA0E0-EDC4-4E57-BF00-6D253E926A07}" type="slidenum">
              <a:rPr lang="en-US" smtClean="0"/>
              <a:t>45</a:t>
            </a:fld>
            <a:endParaRPr lang="en-US"/>
          </a:p>
        </p:txBody>
      </p:sp>
    </p:spTree>
    <p:extLst>
      <p:ext uri="{BB962C8B-B14F-4D97-AF65-F5344CB8AC3E}">
        <p14:creationId xmlns:p14="http://schemas.microsoft.com/office/powerpoint/2010/main" val="28809136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Taken together, this research generated foundational knowledge about the epidemiology of staphylococci causing mastitis on organic dairy farms in Vermont. While all dairy producers rely on best management practices to support cow health, mastitis control is of the utmost importance in the prevention of IMI on organic farms. Better understanding the epidemiology of mastitis pathogens leads to more effective measures which prevent or limit transmission of IMI. Mitigating the effect of mastitis caused by staphylococci through more effective, targeted prevention and control measures helps dairy producers achieve quality price premiums and results in a higher-quality product for consumers.</a:t>
            </a:r>
          </a:p>
        </p:txBody>
      </p:sp>
      <p:sp>
        <p:nvSpPr>
          <p:cNvPr id="4" name="Slide Number Placeholder 3"/>
          <p:cNvSpPr>
            <a:spLocks noGrp="1"/>
          </p:cNvSpPr>
          <p:nvPr>
            <p:ph type="sldNum" sz="quarter" idx="5"/>
          </p:nvPr>
        </p:nvSpPr>
        <p:spPr/>
        <p:txBody>
          <a:bodyPr/>
          <a:lstStyle/>
          <a:p>
            <a:fld id="{AB9AA0E0-EDC4-4E57-BF00-6D253E926A07}" type="slidenum">
              <a:rPr lang="en-US" smtClean="0"/>
              <a:t>46</a:t>
            </a:fld>
            <a:endParaRPr lang="en-US"/>
          </a:p>
        </p:txBody>
      </p:sp>
    </p:spTree>
    <p:extLst>
      <p:ext uri="{BB962C8B-B14F-4D97-AF65-F5344CB8AC3E}">
        <p14:creationId xmlns:p14="http://schemas.microsoft.com/office/powerpoint/2010/main" val="3503358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with that, I’d like to acknowledge everyone who’s contributed to the work included in this dissertation: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my advisor…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Members of my committee, dr. </a:t>
            </a:r>
            <a:r>
              <a:rPr lang="en-US" dirty="0" err="1"/>
              <a:t>godden</a:t>
            </a:r>
            <a:r>
              <a:rPr lang="en-US" dirty="0"/>
              <a:t>, dr. </a:t>
            </a:r>
            <a:r>
              <a:rPr lang="en-US" dirty="0" err="1"/>
              <a:t>neher</a:t>
            </a:r>
            <a:r>
              <a:rPr lang="en-US" dirty="0"/>
              <a:t>, who served as committee chair, dr. smith and dr. </a:t>
            </a:r>
            <a:r>
              <a:rPr lang="en-US" dirty="0" err="1"/>
              <a:t>crothers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additional thank you to dr. </a:t>
            </a:r>
            <a:r>
              <a:rPr lang="en-US" dirty="0" err="1"/>
              <a:t>godden</a:t>
            </a:r>
            <a:r>
              <a:rPr lang="en-US" dirty="0"/>
              <a:t> and dr. </a:t>
            </a:r>
            <a:r>
              <a:rPr lang="en-US" dirty="0" err="1"/>
              <a:t>neher</a:t>
            </a:r>
            <a:r>
              <a:rPr lang="en-US" dirty="0"/>
              <a:t> who are co-authors on a publication included in this dissertation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take a moment to acknowledge collaborators from other institutions who have contributed to the work I talked about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pamela Adkins at Missouri, who did all the bacterial species identification by MALDI-TOF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 Simon Dufour who has been collaborating with us on data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Dr. </a:t>
            </a:r>
            <a:r>
              <a:rPr lang="en-US" dirty="0" err="1"/>
              <a:t>ashma</a:t>
            </a:r>
            <a:r>
              <a:rPr lang="en-US" dirty="0"/>
              <a:t> </a:t>
            </a:r>
            <a:r>
              <a:rPr lang="en-US" dirty="0" err="1"/>
              <a:t>chakrawarti</a:t>
            </a:r>
            <a:r>
              <a:rPr lang="en-US" dirty="0"/>
              <a:t>, a recent PhD graduate from the Barlow lab, who contributed to the bioinformatic work in the last project I spoke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amazing research team of UVM undergraduate students and recent grads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Members of the Barlow Lab over the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participating producers; </a:t>
            </a:r>
            <a:r>
              <a:rPr lang="en-US" sz="1800" dirty="0">
                <a:effectLst/>
                <a:latin typeface="Times New Roman" panose="02020603050405020304" pitchFamily="18" charset="0"/>
                <a:ea typeface="Calibri" panose="020F0502020204030204" pitchFamily="34" charset="0"/>
              </a:rPr>
              <a:t>for giving us their time and allowing us to collect samples from their farms; and </a:t>
            </a:r>
            <a:r>
              <a:rPr lang="en-US" dirty="0"/>
              <a:t>who mostly kept their grumbling to themselves when we slowed down milking chores during herd samplings; we truly could not have completed any of this work without them, and I very much appreciate them welcoming a bunch of students onto their farms during their busiest time of 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funding for the field trial came from a USDA OREI grant, and my current funding comes from a USDA-NIFA predoctoral fellowship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everyone for your time and attention, and I’d love to welcome any questions or comments</a:t>
            </a:r>
          </a:p>
        </p:txBody>
      </p:sp>
      <p:sp>
        <p:nvSpPr>
          <p:cNvPr id="4" name="Slide Number Placeholder 3"/>
          <p:cNvSpPr>
            <a:spLocks noGrp="1"/>
          </p:cNvSpPr>
          <p:nvPr>
            <p:ph type="sldNum" sz="quarter" idx="5"/>
          </p:nvPr>
        </p:nvSpPr>
        <p:spPr/>
        <p:txBody>
          <a:bodyPr/>
          <a:lstStyle/>
          <a:p>
            <a:fld id="{CE879450-C471-45A3-914E-E173B4AA9862}" type="slidenum">
              <a:rPr lang="en-US" smtClean="0"/>
              <a:t>47</a:t>
            </a:fld>
            <a:endParaRPr lang="en-US"/>
          </a:p>
        </p:txBody>
      </p:sp>
    </p:spTree>
    <p:extLst>
      <p:ext uri="{BB962C8B-B14F-4D97-AF65-F5344CB8AC3E}">
        <p14:creationId xmlns:p14="http://schemas.microsoft.com/office/powerpoint/2010/main" val="1827649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48</a:t>
            </a:fld>
            <a:endParaRPr lang="en-US"/>
          </a:p>
        </p:txBody>
      </p:sp>
    </p:spTree>
    <p:extLst>
      <p:ext uri="{BB962C8B-B14F-4D97-AF65-F5344CB8AC3E}">
        <p14:creationId xmlns:p14="http://schemas.microsoft.com/office/powerpoint/2010/main" val="1827649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(Chen et al., 2016) and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blastp</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search against published comprehensive dataset of staphylococcal VF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(Naushad et al., 2019).</a:t>
            </a: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Huebner et al., 2021</a:t>
            </a:r>
          </a:p>
          <a:p>
            <a:endParaRPr lang="en-US" b="0" i="0" dirty="0">
              <a:solidFill>
                <a:srgbClr val="222222"/>
              </a:solidFill>
              <a:effectLst/>
              <a:highlight>
                <a:srgbClr val="FFFFFF"/>
              </a:highlight>
              <a:latin typeface="helvetica neue"/>
            </a:endParaRPr>
          </a:p>
          <a:p>
            <a:r>
              <a:rPr lang="en-US" b="0" i="0" dirty="0">
                <a:solidFill>
                  <a:srgbClr val="222222"/>
                </a:solidFill>
                <a:effectLst/>
                <a:highlight>
                  <a:srgbClr val="FFFFFF"/>
                </a:highlight>
                <a:latin typeface="helvetica neue"/>
              </a:rPr>
              <a:t>Gaber Y, </a:t>
            </a:r>
            <a:r>
              <a:rPr lang="en-US" b="0" i="0" dirty="0" err="1">
                <a:solidFill>
                  <a:srgbClr val="222222"/>
                </a:solidFill>
                <a:effectLst/>
                <a:highlight>
                  <a:srgbClr val="FFFFFF"/>
                </a:highlight>
                <a:latin typeface="helvetica neue"/>
              </a:rPr>
              <a:t>TumAllah</a:t>
            </a:r>
            <a:r>
              <a:rPr lang="en-US" b="0" i="0" dirty="0">
                <a:solidFill>
                  <a:srgbClr val="222222"/>
                </a:solidFill>
                <a:effectLst/>
                <a:highlight>
                  <a:srgbClr val="FFFFFF"/>
                </a:highlight>
                <a:latin typeface="helvetica neue"/>
              </a:rPr>
              <a:t> HM, </a:t>
            </a:r>
            <a:r>
              <a:rPr lang="en-US" b="0" i="0" dirty="0" err="1">
                <a:solidFill>
                  <a:srgbClr val="222222"/>
                </a:solidFill>
                <a:effectLst/>
                <a:highlight>
                  <a:srgbClr val="FFFFFF"/>
                </a:highlight>
                <a:latin typeface="helvetica neue"/>
              </a:rPr>
              <a:t>AbdelAllah</a:t>
            </a:r>
            <a:r>
              <a:rPr lang="en-US" b="0" i="0" dirty="0">
                <a:solidFill>
                  <a:srgbClr val="222222"/>
                </a:solidFill>
                <a:effectLst/>
                <a:highlight>
                  <a:srgbClr val="FFFFFF"/>
                </a:highlight>
                <a:latin typeface="helvetica neue"/>
              </a:rPr>
              <a:t> NH, Al-</a:t>
            </a:r>
            <a:r>
              <a:rPr lang="en-US" b="0" i="0" dirty="0" err="1">
                <a:solidFill>
                  <a:srgbClr val="222222"/>
                </a:solidFill>
                <a:effectLst/>
                <a:highlight>
                  <a:srgbClr val="FFFFFF"/>
                </a:highlight>
                <a:latin typeface="helvetica neue"/>
              </a:rPr>
              <a:t>Zereini</a:t>
            </a:r>
            <a:r>
              <a:rPr lang="en-US" b="0" i="0" dirty="0">
                <a:solidFill>
                  <a:srgbClr val="222222"/>
                </a:solidFill>
                <a:effectLst/>
                <a:highlight>
                  <a:srgbClr val="FFFFFF"/>
                </a:highlight>
                <a:latin typeface="helvetica neue"/>
              </a:rPr>
              <a:t> WA, Abu-</a:t>
            </a:r>
            <a:r>
              <a:rPr lang="en-US" b="0" i="0" dirty="0" err="1">
                <a:solidFill>
                  <a:srgbClr val="222222"/>
                </a:solidFill>
                <a:effectLst/>
                <a:highlight>
                  <a:srgbClr val="FFFFFF"/>
                </a:highlight>
                <a:latin typeface="helvetica neue"/>
              </a:rPr>
              <a:t>Lubad</a:t>
            </a:r>
            <a:r>
              <a:rPr lang="en-US" b="0" i="0" dirty="0">
                <a:solidFill>
                  <a:srgbClr val="222222"/>
                </a:solidFill>
                <a:effectLst/>
                <a:highlight>
                  <a:srgbClr val="FFFFFF"/>
                </a:highlight>
                <a:latin typeface="helvetica neue"/>
              </a:rPr>
              <a:t> MA, </a:t>
            </a:r>
            <a:r>
              <a:rPr lang="en-US" b="0" i="0" dirty="0" err="1">
                <a:solidFill>
                  <a:srgbClr val="222222"/>
                </a:solidFill>
                <a:effectLst/>
                <a:highlight>
                  <a:srgbClr val="FFFFFF"/>
                </a:highlight>
                <a:latin typeface="helvetica neue"/>
              </a:rPr>
              <a:t>Aqel</a:t>
            </a:r>
            <a:r>
              <a:rPr lang="en-US" b="0" i="0" dirty="0">
                <a:solidFill>
                  <a:srgbClr val="222222"/>
                </a:solidFill>
                <a:effectLst/>
                <a:highlight>
                  <a:srgbClr val="FFFFFF"/>
                </a:highlight>
                <a:latin typeface="helvetica neue"/>
              </a:rPr>
              <a:t> AA, </a:t>
            </a:r>
            <a:r>
              <a:rPr lang="en-US" b="0" i="0" dirty="0" err="1">
                <a:solidFill>
                  <a:srgbClr val="222222"/>
                </a:solidFill>
                <a:effectLst/>
                <a:highlight>
                  <a:srgbClr val="FFFFFF"/>
                </a:highlight>
                <a:latin typeface="helvetica neue"/>
              </a:rPr>
              <a:t>Elkhatib</a:t>
            </a:r>
            <a:r>
              <a:rPr lang="en-US" b="0" i="0" dirty="0">
                <a:solidFill>
                  <a:srgbClr val="222222"/>
                </a:solidFill>
                <a:effectLst/>
                <a:highlight>
                  <a:srgbClr val="FFFFFF"/>
                </a:highlight>
                <a:latin typeface="helvetica neue"/>
              </a:rPr>
              <a:t> WF, Goering RV, Soliman AM. Emergence and Genomic Characterization of a </a:t>
            </a:r>
            <a:r>
              <a:rPr lang="en-US" b="0" i="1" dirty="0">
                <a:solidFill>
                  <a:srgbClr val="222222"/>
                </a:solidFill>
                <a:effectLst/>
                <a:highlight>
                  <a:srgbClr val="FFFFFF"/>
                </a:highlight>
                <a:latin typeface="helvetica neue"/>
              </a:rPr>
              <a:t>spa</a:t>
            </a:r>
            <a:r>
              <a:rPr lang="en-US" b="0" i="0" dirty="0">
                <a:solidFill>
                  <a:srgbClr val="222222"/>
                </a:solidFill>
                <a:effectLst/>
                <a:highlight>
                  <a:srgbClr val="FFFFFF"/>
                </a:highlight>
                <a:latin typeface="helvetica neue"/>
              </a:rPr>
              <a:t> Type t4407 ST6-SCC</a:t>
            </a:r>
            <a:r>
              <a:rPr lang="en-US" b="0" i="1" dirty="0">
                <a:solidFill>
                  <a:srgbClr val="222222"/>
                </a:solidFill>
                <a:effectLst/>
                <a:highlight>
                  <a:srgbClr val="FFFFFF"/>
                </a:highlight>
                <a:latin typeface="helvetica neue"/>
              </a:rPr>
              <a:t>mec</a:t>
            </a:r>
            <a:r>
              <a:rPr lang="en-US" b="0" i="0" dirty="0">
                <a:solidFill>
                  <a:srgbClr val="222222"/>
                </a:solidFill>
                <a:effectLst/>
                <a:highlight>
                  <a:srgbClr val="FFFFFF"/>
                </a:highlight>
                <a:latin typeface="helvetica neue"/>
              </a:rPr>
              <a:t> Type </a:t>
            </a:r>
            <a:r>
              <a:rPr lang="en-US" b="0" i="0" dirty="0" err="1">
                <a:solidFill>
                  <a:srgbClr val="222222"/>
                </a:solidFill>
                <a:effectLst/>
                <a:highlight>
                  <a:srgbClr val="FFFFFF"/>
                </a:highlight>
                <a:latin typeface="helvetica neue"/>
              </a:rPr>
              <a:t>IVa</a:t>
            </a:r>
            <a:r>
              <a:rPr lang="en-US" b="0" i="0" dirty="0">
                <a:solidFill>
                  <a:srgbClr val="222222"/>
                </a:solidFill>
                <a:effectLst/>
                <a:highlight>
                  <a:srgbClr val="FFFFFF"/>
                </a:highlight>
                <a:latin typeface="helvetica neue"/>
              </a:rPr>
              <a:t> Methicillin-Resistant </a:t>
            </a:r>
            <a:r>
              <a:rPr lang="en-US" b="0" i="1" dirty="0">
                <a:solidFill>
                  <a:srgbClr val="222222"/>
                </a:solidFill>
                <a:effectLst/>
                <a:highlight>
                  <a:srgbClr val="FFFFFF"/>
                </a:highlight>
                <a:latin typeface="helvetica neue"/>
              </a:rPr>
              <a:t>Staphylococcus aureus</a:t>
            </a:r>
            <a:r>
              <a:rPr lang="en-US" b="0" i="0" dirty="0">
                <a:solidFill>
                  <a:srgbClr val="222222"/>
                </a:solidFill>
                <a:effectLst/>
                <a:highlight>
                  <a:srgbClr val="FFFFFF"/>
                </a:highlight>
                <a:latin typeface="helvetica neue"/>
              </a:rPr>
              <a:t> Strain Isolated from Al-</a:t>
            </a:r>
            <a:r>
              <a:rPr lang="en-US" b="0" i="0" dirty="0" err="1">
                <a:solidFill>
                  <a:srgbClr val="222222"/>
                </a:solidFill>
                <a:effectLst/>
                <a:highlight>
                  <a:srgbClr val="FFFFFF"/>
                </a:highlight>
                <a:latin typeface="helvetica neue"/>
              </a:rPr>
              <a:t>Karak</a:t>
            </a:r>
            <a:r>
              <a:rPr lang="en-US" b="0" i="0" dirty="0">
                <a:solidFill>
                  <a:srgbClr val="222222"/>
                </a:solidFill>
                <a:effectLst/>
                <a:highlight>
                  <a:srgbClr val="FFFFFF"/>
                </a:highlight>
                <a:latin typeface="helvetica neue"/>
              </a:rPr>
              <a:t> Hospital, Jordan. </a:t>
            </a:r>
            <a:r>
              <a:rPr lang="en-US" b="0" i="1" dirty="0" err="1">
                <a:solidFill>
                  <a:srgbClr val="222222"/>
                </a:solidFill>
                <a:effectLst/>
                <a:highlight>
                  <a:srgbClr val="FFFFFF"/>
                </a:highlight>
                <a:latin typeface="helvetica neue"/>
              </a:rPr>
              <a:t>Medicina</a:t>
            </a:r>
            <a:r>
              <a:rPr lang="en-US" b="0" i="0" dirty="0">
                <a:solidFill>
                  <a:srgbClr val="222222"/>
                </a:solidFill>
                <a:effectLst/>
                <a:highlight>
                  <a:srgbClr val="FFFFFF"/>
                </a:highlight>
                <a:latin typeface="helvetica neue"/>
              </a:rPr>
              <a:t>. 2024; 60(2):295. https://doi.org/10.3390/medicina60020295</a:t>
            </a:r>
          </a:p>
          <a:p>
            <a:endParaRPr lang="en-US" sz="1200" b="0" i="0" dirty="0">
              <a:solidFill>
                <a:srgbClr val="222222"/>
              </a:solidFill>
              <a:effectLst/>
              <a:highlight>
                <a:srgbClr val="FFFFFF"/>
              </a:highlight>
              <a:latin typeface="helvetica neue"/>
              <a:ea typeface="Calibri" panose="020F0502020204030204" pitchFamily="34" charset="0"/>
              <a:cs typeface="Times New Roman" panose="02020603050405020304" pitchFamily="18" charset="0"/>
            </a:endParaRPr>
          </a:p>
          <a:p>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Elbehiry</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Ayman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Aldubaib</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Musaad</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Abalkhail</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Adil &amp; Marzouk,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Eman</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ALbeloushi</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Ahmad &amp; Moussa, Ihab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Ibrahem</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Mai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Albazie</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Hamad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Alqarni</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Abdullah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Anagreyyah</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Sulaiman</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&amp; Alghamdi, Saleh &amp;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Rawway</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Mohammed. (2022). How MALDI-TOF Mass Spectrometry Technology Contributes to Microbial Infection Control in Healthcare Settings. Vaccines. 10. 1881. 10.3390/vaccines10111881. </a:t>
            </a: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endPar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What to call each study/how to refer to them? ---study 1, 2, 3</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Color scheme over the top for high vs low SCC – didn’t even notice</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best to do references – on page, don’t need to make slide at end</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Too many pictures etc. on slides? – no…</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much detail for bioinformatics work – no…</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do I label the tables and figures in the talk- match my dissertation, or new scheme for the </a:t>
            </a:r>
            <a:r>
              <a:rPr lang="en-US" sz="12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powerpoint</a:t>
            </a:r>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 simplify captions</a:t>
            </a:r>
          </a:p>
          <a:p>
            <a:r>
              <a:rPr lang="en-US" sz="12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How strict should I be about captioning photos from the web? – do it, </a:t>
            </a:r>
            <a:r>
              <a:rPr lang="en-US" sz="1200" i="1">
                <a:solidFill>
                  <a:prstClr val="black"/>
                </a:solidFill>
                <a:latin typeface="Calibri" panose="020F0502020204030204" pitchFamily="34" charset="0"/>
                <a:ea typeface="Calibri" panose="020F0502020204030204" pitchFamily="34" charset="0"/>
                <a:cs typeface="Times New Roman" panose="02020603050405020304" pitchFamily="18" charset="0"/>
              </a:rPr>
              <a:t>make them gray</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49</a:t>
            </a:fld>
            <a:endParaRPr lang="en-US"/>
          </a:p>
        </p:txBody>
      </p:sp>
    </p:spTree>
    <p:extLst>
      <p:ext uri="{BB962C8B-B14F-4D97-AF65-F5344CB8AC3E}">
        <p14:creationId xmlns:p14="http://schemas.microsoft.com/office/powerpoint/2010/main" val="135000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0" dirty="0">
                <a:solidFill>
                  <a:srgbClr val="000000"/>
                </a:solidFill>
                <a:effectLst/>
                <a:latin typeface="Times New Roman" panose="02020603050405020304" pitchFamily="18" charset="0"/>
                <a:ea typeface="Times New Roman" panose="02020603050405020304" pitchFamily="18" charset="0"/>
              </a:rPr>
              <a:t>Table 6.1</a:t>
            </a:r>
            <a:r>
              <a:rPr lang="en-US" sz="1800" kern="0" dirty="0">
                <a:solidFill>
                  <a:srgbClr val="000000"/>
                </a:solidFill>
                <a:effectLst/>
                <a:latin typeface="Times New Roman" panose="02020603050405020304" pitchFamily="18" charset="0"/>
                <a:ea typeface="Times New Roman" panose="02020603050405020304" pitchFamily="18" charset="0"/>
              </a:rPr>
              <a:t> Agreement between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gene carriage and phenotypic susceptibility (using agar dilution) to penicillin by strain type (ST; as determined by MLST) for 27 </a:t>
            </a:r>
            <a:r>
              <a:rPr lang="en-US" sz="1800" i="1" kern="0" dirty="0">
                <a:solidFill>
                  <a:srgbClr val="000000"/>
                </a:solidFill>
                <a:effectLst/>
                <a:latin typeface="Times New Roman" panose="02020603050405020304" pitchFamily="18" charset="0"/>
                <a:ea typeface="Times New Roman" panose="02020603050405020304" pitchFamily="18" charset="0"/>
              </a:rPr>
              <a:t>Staphylococcus chromogenes </a:t>
            </a:r>
            <a:r>
              <a:rPr lang="en-US" sz="1800" kern="0" dirty="0">
                <a:solidFill>
                  <a:srgbClr val="000000"/>
                </a:solidFill>
                <a:effectLst/>
                <a:latin typeface="Times New Roman" panose="02020603050405020304" pitchFamily="18" charset="0"/>
                <a:ea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Y = positive for </a:t>
            </a:r>
            <a:r>
              <a:rPr lang="en-US" sz="1800" i="1" kern="0" dirty="0" err="1">
                <a:solidFill>
                  <a:srgbClr val="000000"/>
                </a:solidFill>
                <a:effectLst/>
                <a:latin typeface="Times New Roman" panose="02020603050405020304" pitchFamily="18" charset="0"/>
                <a:ea typeface="Times New Roman" panose="02020603050405020304" pitchFamily="18" charset="0"/>
              </a:rPr>
              <a:t>blaZ</a:t>
            </a:r>
            <a:r>
              <a:rPr lang="en-US" sz="1800" i="1" kern="0" dirty="0">
                <a:solidFill>
                  <a:srgbClr val="000000"/>
                </a:solidFill>
                <a:effectLst/>
                <a:latin typeface="Times New Roman" panose="02020603050405020304" pitchFamily="18" charset="0"/>
                <a:ea typeface="Times New Roman" panose="02020603050405020304" pitchFamily="18" charset="0"/>
              </a:rPr>
              <a:t> </a:t>
            </a:r>
            <a:r>
              <a:rPr lang="en-US" sz="1800" kern="0" dirty="0">
                <a:solidFill>
                  <a:srgbClr val="000000"/>
                </a:solidFill>
                <a:effectLst/>
                <a:latin typeface="Times New Roman" panose="02020603050405020304" pitchFamily="18" charset="0"/>
                <a:ea typeface="Times New Roman" panose="02020603050405020304" pitchFamily="18" charset="0"/>
              </a:rPr>
              <a:t>carriage; S = susceptible to penicillin; R = resistant to penicillin. </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51</a:t>
            </a:fld>
            <a:endParaRPr lang="en-US"/>
          </a:p>
        </p:txBody>
      </p:sp>
    </p:spTree>
    <p:extLst>
      <p:ext uri="{BB962C8B-B14F-4D97-AF65-F5344CB8AC3E}">
        <p14:creationId xmlns:p14="http://schemas.microsoft.com/office/powerpoint/2010/main" val="3313864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However, even though the potential exists that udder health may suffer on organic dairy farms, research has found that the differences between the two systems really isn’t that clear-cut.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At the bulk tank milk level, organic farms were more likely to be positive for the major mastitis pathogen </a:t>
            </a:r>
            <a:r>
              <a:rPr lang="en-US" sz="1200" i="1" dirty="0">
                <a:effectLst/>
                <a:latin typeface="Times New Roman" panose="02020603050405020304" pitchFamily="18" charset="0"/>
                <a:ea typeface="Calibri" panose="020F0502020204030204" pitchFamily="34" charset="0"/>
              </a:rPr>
              <a:t>Staphylococcus aureus,</a:t>
            </a:r>
            <a:r>
              <a:rPr lang="en-US" sz="1200" dirty="0">
                <a:effectLst/>
                <a:latin typeface="Times New Roman" panose="02020603050405020304" pitchFamily="18" charset="0"/>
                <a:ea typeface="Calibri" panose="020F0502020204030204" pitchFamily="34" charset="0"/>
              </a:rPr>
              <a:t> but less likely to have an increased colony count (</a:t>
            </a:r>
            <a:r>
              <a:rPr lang="en-US" sz="1200" dirty="0" err="1">
                <a:effectLst/>
                <a:latin typeface="Times New Roman" panose="02020603050405020304" pitchFamily="18" charset="0"/>
                <a:ea typeface="Calibri" panose="020F0502020204030204" pitchFamily="34" charset="0"/>
              </a:rPr>
              <a:t>Cicconi</a:t>
            </a:r>
            <a:r>
              <a:rPr lang="en-US" sz="1200" dirty="0">
                <a:effectLst/>
                <a:latin typeface="Times New Roman" panose="02020603050405020304" pitchFamily="18" charset="0"/>
                <a:ea typeface="Calibri" panose="020F0502020204030204" pitchFamily="34" charset="0"/>
              </a:rPr>
              <a:t>-Hogan et al., 2014), whereas conflicting findings have been reported for somatic cell count (SCC), an indicator of inflammation of the udder and the level of subclinical mastitis occurring in a herd (</a:t>
            </a:r>
            <a:r>
              <a:rPr lang="en-US" sz="1200" dirty="0" err="1">
                <a:effectLst/>
                <a:latin typeface="Times New Roman" panose="02020603050405020304" pitchFamily="18" charset="0"/>
                <a:ea typeface="Calibri" panose="020F0502020204030204" pitchFamily="34" charset="0"/>
              </a:rPr>
              <a:t>Stiglbauer</a:t>
            </a:r>
            <a:r>
              <a:rPr lang="en-US" sz="1200" dirty="0">
                <a:effectLst/>
                <a:latin typeface="Times New Roman" panose="02020603050405020304" pitchFamily="18" charset="0"/>
                <a:ea typeface="Calibri" panose="020F0502020204030204" pitchFamily="34" charset="0"/>
              </a:rPr>
              <a:t> et al., 2013; Levison et al., 2016). At the cow level, some work found SCC was higher on organic farms (</a:t>
            </a:r>
            <a:r>
              <a:rPr lang="en-US" sz="1200" dirty="0" err="1">
                <a:effectLst/>
                <a:latin typeface="Times New Roman" panose="02020603050405020304" pitchFamily="18" charset="0"/>
                <a:ea typeface="Calibri" panose="020F0502020204030204" pitchFamily="34" charset="0"/>
              </a:rPr>
              <a:t>Zwald</a:t>
            </a:r>
            <a:r>
              <a:rPr lang="en-US" sz="1200" dirty="0">
                <a:effectLst/>
                <a:latin typeface="Times New Roman" panose="02020603050405020304" pitchFamily="18" charset="0"/>
                <a:ea typeface="Calibri" panose="020F0502020204030204" pitchFamily="34" charset="0"/>
              </a:rPr>
              <a:t> et al., 2004), while others found no difference (</a:t>
            </a:r>
            <a:r>
              <a:rPr lang="en-US" sz="1200" dirty="0" err="1">
                <a:effectLst/>
                <a:latin typeface="Times New Roman" panose="02020603050405020304" pitchFamily="18" charset="0"/>
                <a:ea typeface="Calibri" panose="020F0502020204030204" pitchFamily="34" charset="0"/>
              </a:rPr>
              <a:t>Hardeng</a:t>
            </a:r>
            <a:r>
              <a:rPr lang="en-US" sz="1200" dirty="0">
                <a:effectLst/>
                <a:latin typeface="Times New Roman" panose="02020603050405020304" pitchFamily="18" charset="0"/>
                <a:ea typeface="Calibri" panose="020F0502020204030204" pitchFamily="34" charset="0"/>
              </a:rPr>
              <a:t> and Edge, 2001; Mullen et al., 2013). A lower level of clinical mastitis has been reported for organic dairies (Hamilton et al., 2006; </a:t>
            </a:r>
            <a:r>
              <a:rPr lang="en-US" sz="1200" dirty="0" err="1">
                <a:effectLst/>
                <a:latin typeface="Times New Roman" panose="02020603050405020304" pitchFamily="18" charset="0"/>
                <a:ea typeface="Calibri" panose="020F0502020204030204" pitchFamily="34" charset="0"/>
              </a:rPr>
              <a:t>Richert</a:t>
            </a:r>
            <a:r>
              <a:rPr lang="en-US" sz="1200" dirty="0">
                <a:effectLst/>
                <a:latin typeface="Times New Roman" panose="02020603050405020304" pitchFamily="18" charset="0"/>
                <a:ea typeface="Calibri" panose="020F0502020204030204" pitchFamily="34" charset="0"/>
              </a:rPr>
              <a:t> et al., 2013; Levison et al., 2016), although this difference disappeared in Valle et al. (2007) when controlling for lower milk production by organic cows. While some research found no difference (Mullen et al., 2013), a large US study Pol and </a:t>
            </a:r>
            <a:r>
              <a:rPr lang="en-US" sz="1200" dirty="0" err="1">
                <a:effectLst/>
                <a:latin typeface="Times New Roman" panose="02020603050405020304" pitchFamily="18" charset="0"/>
                <a:ea typeface="Calibri" panose="020F0502020204030204" pitchFamily="34" charset="0"/>
              </a:rPr>
              <a:t>Ruegg</a:t>
            </a:r>
            <a:r>
              <a:rPr lang="en-US" sz="1200" dirty="0">
                <a:effectLst/>
                <a:latin typeface="Times New Roman" panose="02020603050405020304" pitchFamily="18" charset="0"/>
                <a:ea typeface="Calibri" panose="020F0502020204030204" pitchFamily="34" charset="0"/>
              </a:rPr>
              <a:t> (2007) found that the quarter-level prevalence of most mastitis pathogens was higher on organic vs. conventional farms.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Taken as a whole, research suggests that differences in mastitis epidemiology may exist between conventional and organic dairy farms.</a:t>
            </a:r>
            <a:endParaRPr lang="en-US" sz="1200" kern="100" dirty="0">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5</a:t>
            </a:fld>
            <a:endParaRPr lang="en-US"/>
          </a:p>
        </p:txBody>
      </p:sp>
    </p:spTree>
    <p:extLst>
      <p:ext uri="{BB962C8B-B14F-4D97-AF65-F5344CB8AC3E}">
        <p14:creationId xmlns:p14="http://schemas.microsoft.com/office/powerpoint/2010/main" val="1637396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first off, </a:t>
            </a:r>
            <a:r>
              <a:rPr lang="en-US" dirty="0" err="1"/>
              <a:t>i</a:t>
            </a:r>
            <a:r>
              <a:rPr lang="en-US" dirty="0"/>
              <a:t> want to again thank everyone for taking the time to be here today for my committee meeting- since this will be our first one since May 2022, today I’ll be covering my progress since that point.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information as the summary document I emailed around</a:t>
            </a:r>
          </a:p>
          <a:p>
            <a:r>
              <a:rPr lang="en-US" dirty="0"/>
              <a:t>Open format, as we go through slides can have discussion</a:t>
            </a:r>
          </a:p>
          <a:p>
            <a:r>
              <a:rPr lang="en-US" dirty="0"/>
              <a:t>If anyone has any questions, input on something, would like further clarification please speak up</a:t>
            </a:r>
          </a:p>
          <a:p>
            <a:r>
              <a:rPr lang="en-US" dirty="0"/>
              <a:t>So, let’s get started then! </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53</a:t>
            </a:fld>
            <a:endParaRPr lang="en-US"/>
          </a:p>
        </p:txBody>
      </p:sp>
    </p:spTree>
    <p:extLst>
      <p:ext uri="{BB962C8B-B14F-4D97-AF65-F5344CB8AC3E}">
        <p14:creationId xmlns:p14="http://schemas.microsoft.com/office/powerpoint/2010/main" val="593155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first off, </a:t>
            </a:r>
            <a:r>
              <a:rPr lang="en-US" dirty="0" err="1"/>
              <a:t>i</a:t>
            </a:r>
            <a:r>
              <a:rPr lang="en-US" dirty="0"/>
              <a:t> want to again thank everyone for taking the time to be here today for my committee meeting- since this will be our first one since May 2022, today I’ll be covering my progress since that point.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information as the summary document I emailed around</a:t>
            </a:r>
          </a:p>
          <a:p>
            <a:r>
              <a:rPr lang="en-US" dirty="0"/>
              <a:t>Open format, as we go through slides can have discussion</a:t>
            </a:r>
          </a:p>
          <a:p>
            <a:r>
              <a:rPr lang="en-US" dirty="0"/>
              <a:t>If anyone has any questions, input on something, would like further clarification please speak up</a:t>
            </a:r>
          </a:p>
          <a:p>
            <a:r>
              <a:rPr lang="en-US" dirty="0"/>
              <a:t>So, let’s get started then! </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54</a:t>
            </a:fld>
            <a:endParaRPr lang="en-US"/>
          </a:p>
        </p:txBody>
      </p:sp>
    </p:spTree>
    <p:extLst>
      <p:ext uri="{BB962C8B-B14F-4D97-AF65-F5344CB8AC3E}">
        <p14:creationId xmlns:p14="http://schemas.microsoft.com/office/powerpoint/2010/main" val="1920965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inclusion criteria, the farms we enrolled needed to be…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using either… FOR their WINTER HOUSING system, as most of these herds are primarily pasture-based during the grazing season</a:t>
            </a:r>
          </a:p>
          <a:p>
            <a:r>
              <a:rPr lang="en-US" dirty="0"/>
              <a:t>Which we had previously identified as the range that the majority of organic dairies in Vermont fall within to reduce variation from outliers, limit 10th-90th quantiles</a:t>
            </a:r>
          </a:p>
          <a:p>
            <a:endParaRPr lang="en-US" dirty="0"/>
          </a:p>
          <a:p>
            <a:r>
              <a:rPr lang="en-US" sz="1800" kern="0" dirty="0">
                <a:solidFill>
                  <a:srgbClr val="000000"/>
                </a:solidFill>
                <a:effectLst/>
                <a:latin typeface="Times New Roman" panose="02020603050405020304" pitchFamily="18" charset="0"/>
                <a:ea typeface="Times New Roman" panose="02020603050405020304" pitchFamily="18" charset="0"/>
              </a:rPr>
              <a:t>Enrolled farms were a non-probability subsample of certified organic dairies in Vermont which had participated in previous studies, and inclusion criteria included: 1) </a:t>
            </a:r>
            <a:r>
              <a:rPr lang="en-US" sz="1800" dirty="0">
                <a:effectLst/>
                <a:latin typeface="Times New Roman" panose="02020603050405020304" pitchFamily="18" charset="0"/>
                <a:ea typeface="Calibri" panose="020F0502020204030204" pitchFamily="34" charset="0"/>
              </a:rPr>
              <a:t>milking between 35-120 cows</a:t>
            </a:r>
            <a:r>
              <a:rPr lang="en-US" sz="1800" kern="0" dirty="0">
                <a:solidFill>
                  <a:srgbClr val="000000"/>
                </a:solidFill>
                <a:effectLst/>
                <a:latin typeface="Times New Roman" panose="02020603050405020304" pitchFamily="18" charset="0"/>
                <a:ea typeface="Times New Roman" panose="02020603050405020304" pitchFamily="18" charset="0"/>
              </a:rPr>
              <a:t> and 2) using either a </a:t>
            </a:r>
            <a:r>
              <a:rPr lang="en-US" sz="1800" dirty="0">
                <a:effectLst/>
                <a:latin typeface="Times New Roman" panose="02020603050405020304" pitchFamily="18" charset="0"/>
                <a:ea typeface="Calibri" panose="020F0502020204030204" pitchFamily="34" charset="0"/>
              </a:rPr>
              <a:t>tiestall barn bedded with shavings/sawdust or a deep bedded pack system to house lactating dairy cows.</a:t>
            </a:r>
            <a:r>
              <a:rPr lang="en-US" sz="1800" kern="0" dirty="0">
                <a:solidFill>
                  <a:srgbClr val="000000"/>
                </a:solidFill>
                <a:effectLst/>
                <a:latin typeface="Times New Roman" panose="02020603050405020304" pitchFamily="18" charset="0"/>
                <a:ea typeface="Times New Roman" panose="02020603050405020304" pitchFamily="18" charset="0"/>
              </a:rPr>
              <a:t> </a:t>
            </a:r>
            <a:endParaRPr lang="en-US" dirty="0"/>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55</a:t>
            </a:fld>
            <a:endParaRPr lang="en-US"/>
          </a:p>
        </p:txBody>
      </p:sp>
    </p:spTree>
    <p:extLst>
      <p:ext uri="{BB962C8B-B14F-4D97-AF65-F5344CB8AC3E}">
        <p14:creationId xmlns:p14="http://schemas.microsoft.com/office/powerpoint/2010/main" val="2668167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b="0" i="0" u="none" strike="noStrike" dirty="0">
                <a:solidFill>
                  <a:srgbClr val="000000"/>
                </a:solidFill>
                <a:effectLst/>
                <a:latin typeface="Calibri" panose="020F0502020204030204" pitchFamily="34" charset="0"/>
              </a:rPr>
              <a:t>Chromogenes: median = 1.4, range =</a:t>
            </a:r>
            <a:r>
              <a:rPr lang="en-US" dirty="0"/>
              <a:t> </a:t>
            </a:r>
            <a:r>
              <a:rPr lang="en-US" sz="1800" b="0" i="0" u="none" strike="noStrike" dirty="0">
                <a:solidFill>
                  <a:srgbClr val="000000"/>
                </a:solidFill>
                <a:effectLst/>
                <a:latin typeface="Calibri" panose="020F0502020204030204" pitchFamily="34" charset="0"/>
              </a:rPr>
              <a:t>7.2 -</a:t>
            </a:r>
            <a:r>
              <a:rPr lang="en-US" dirty="0"/>
              <a:t> </a:t>
            </a:r>
            <a:r>
              <a:rPr lang="en-US" sz="1800" b="0" i="0" u="none" strike="noStrike" dirty="0">
                <a:solidFill>
                  <a:srgbClr val="000000"/>
                </a:solidFill>
                <a:effectLst/>
                <a:latin typeface="Calibri" panose="020F0502020204030204" pitchFamily="34" charset="0"/>
              </a:rPr>
              <a:t>0.07</a:t>
            </a:r>
            <a:r>
              <a:rPr lang="en-US" dirty="0"/>
              <a:t> </a:t>
            </a:r>
          </a:p>
          <a:p>
            <a:r>
              <a:rPr lang="en-US" sz="1800" b="0" i="0" u="none" strike="noStrike" dirty="0">
                <a:solidFill>
                  <a:srgbClr val="000000"/>
                </a:solidFill>
                <a:effectLst/>
                <a:latin typeface="Calibri" panose="020F0502020204030204" pitchFamily="34" charset="0"/>
              </a:rPr>
              <a:t>No growth: Median =1.2, range = 0 -</a:t>
            </a:r>
            <a:r>
              <a:rPr lang="en-US" dirty="0"/>
              <a:t> </a:t>
            </a:r>
            <a:r>
              <a:rPr lang="en-US" sz="1800" b="0" i="0" u="none" strike="noStrike" dirty="0">
                <a:solidFill>
                  <a:srgbClr val="000000"/>
                </a:solidFill>
                <a:effectLst/>
                <a:latin typeface="Calibri" panose="020F0502020204030204" pitchFamily="34" charset="0"/>
              </a:rPr>
              <a:t>7.6</a:t>
            </a:r>
          </a:p>
          <a:p>
            <a:r>
              <a:rPr lang="en-US" sz="1800" b="0" i="0" u="none" strike="noStrike" dirty="0">
                <a:solidFill>
                  <a:srgbClr val="000000"/>
                </a:solidFill>
                <a:effectLst/>
                <a:latin typeface="Calibri" panose="020F0502020204030204" pitchFamily="34" charset="0"/>
              </a:rPr>
              <a:t>Aureus: median = 1.8, range =</a:t>
            </a:r>
            <a:r>
              <a:rPr lang="en-US" dirty="0"/>
              <a:t> </a:t>
            </a:r>
            <a:r>
              <a:rPr lang="en-US" sz="1800" b="0" i="0" u="none" strike="noStrike" dirty="0">
                <a:solidFill>
                  <a:srgbClr val="000000"/>
                </a:solidFill>
                <a:effectLst/>
                <a:latin typeface="Calibri" panose="020F0502020204030204" pitchFamily="34" charset="0"/>
              </a:rPr>
              <a:t>0.04 –</a:t>
            </a:r>
            <a:r>
              <a:rPr lang="en-US" dirty="0"/>
              <a:t> </a:t>
            </a:r>
            <a:r>
              <a:rPr lang="en-US" sz="1800" b="0" i="0" u="none" strike="noStrike" dirty="0">
                <a:solidFill>
                  <a:srgbClr val="000000"/>
                </a:solidFill>
                <a:effectLst/>
                <a:latin typeface="Calibri" panose="020F0502020204030204" pitchFamily="34" charset="0"/>
              </a:rPr>
              <a:t>6</a:t>
            </a:r>
          </a:p>
          <a:p>
            <a:endParaRPr lang="en-US" sz="1800" b="0" i="0" u="none" strike="noStrike" dirty="0">
              <a:solidFill>
                <a:srgbClr val="000000"/>
              </a:solidFill>
              <a:effectLst/>
              <a:latin typeface="Calibri" panose="020F0502020204030204" pitchFamily="34" charset="0"/>
            </a:endParaRPr>
          </a:p>
          <a:p>
            <a:r>
              <a:rPr lang="en-US" b="1" i="0" dirty="0">
                <a:solidFill>
                  <a:srgbClr val="000000"/>
                </a:solidFill>
                <a:effectLst/>
                <a:highlight>
                  <a:srgbClr val="FFFFFF"/>
                </a:highlight>
                <a:latin typeface="Aptos" panose="020B0004020202020204" pitchFamily="34" charset="0"/>
              </a:rPr>
              <a:t>Figure S1</a:t>
            </a:r>
            <a:r>
              <a:rPr lang="en-US" b="0" i="0" dirty="0">
                <a:solidFill>
                  <a:srgbClr val="000000"/>
                </a:solidFill>
                <a:effectLst/>
                <a:highlight>
                  <a:srgbClr val="FFFFFF"/>
                </a:highlight>
                <a:latin typeface="Aptos" panose="020B0004020202020204" pitchFamily="34" charset="0"/>
              </a:rPr>
              <a:t>. Variation in somatic cell score (SCS) for quarters with consecutive observations (≥2) repeatedly positive for an IMI due to S. chromogenes and S. aureus, or repeatedly identified as no growth. The absolute difference was found between the minimum and maximum SCS observed for a quarter over consecutive observations of an IMI due to the same NASM species (or repeated observations of no growth), and is presented as variation in SCS. Quarter-day observations were collected from 1,272 quarters belonging to 360 cows during a longitudinal, cross-sectional observational study of 10 certified organic dairy farms in Vermont (US). Each box contains 50% of the data for a species, the median (line), and is bounded by the 25th and 75th percentiles. The upper whisker represents the largest observation less than or equal to the 75th quartile plus 1.5 times the interquartile range, while the lower whisker represents the smallest observation greater than or equal to the 25th quartile minus 1.5 times the interquartile range.</a:t>
            </a:r>
            <a:endParaRPr lang="en-US" dirty="0"/>
          </a:p>
        </p:txBody>
      </p:sp>
      <p:sp>
        <p:nvSpPr>
          <p:cNvPr id="4" name="Slide Number Placeholder 3"/>
          <p:cNvSpPr>
            <a:spLocks noGrp="1"/>
          </p:cNvSpPr>
          <p:nvPr>
            <p:ph type="sldNum" sz="quarter" idx="5"/>
          </p:nvPr>
        </p:nvSpPr>
        <p:spPr/>
        <p:txBody>
          <a:bodyPr/>
          <a:lstStyle/>
          <a:p>
            <a:fld id="{AB9AA0E0-EDC4-4E57-BF00-6D253E926A07}" type="slidenum">
              <a:rPr lang="en-US" smtClean="0"/>
              <a:t>59</a:t>
            </a:fld>
            <a:endParaRPr lang="en-US"/>
          </a:p>
        </p:txBody>
      </p:sp>
    </p:spTree>
    <p:extLst>
      <p:ext uri="{BB962C8B-B14F-4D97-AF65-F5344CB8AC3E}">
        <p14:creationId xmlns:p14="http://schemas.microsoft.com/office/powerpoint/2010/main" val="2179261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Organic dairy producers with small-midsize farms in the Northeastern US have expressed interest in bedded pack systems (BP) as an option to house cows during the non-grazing season, as these facilities integrate well with pasture-based farm systems (which includes many small-midsize organic dairies)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E101A"/>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E101A"/>
                </a:solidFill>
                <a:effectLst/>
                <a:latin typeface="Times New Roman" panose="02020603050405020304" pitchFamily="18" charset="0"/>
                <a:ea typeface="Times New Roman" panose="02020603050405020304" pitchFamily="18" charset="0"/>
              </a:rPr>
              <a:t>The term “bedded pack” can encompass a variety of management styles, including compost bedded-packs (CBP), which </a:t>
            </a:r>
            <a:r>
              <a:rPr lang="en-US" sz="1800" dirty="0">
                <a:effectLst/>
                <a:latin typeface="Times New Roman" panose="02020603050405020304" pitchFamily="18" charset="0"/>
                <a:ea typeface="Calibri" panose="020F0502020204030204" pitchFamily="34" charset="0"/>
              </a:rPr>
              <a:t>utilize aerobic decomposition to break down a bedding material of fine wood sawdust or shavings, as well as “conventional,” “traditional,” or “deep bedded packs.” In the Northeastern U.S., some producers are using deep bedded pack systems where large volumes of straw or hay are added daily to an untilled surface and strata of bedding and waste accumulate throughout winter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the purposes of this study, the inclusive term “bedded pack” is used to encompass both CBP and deep bedded packs, and was defined as an enclosed loose housing facility deeply bedded with organic material, in which bedding and waste accumulate throughout the 6–8-month period of time when cows are housed on it and which is only removed once a year. Both CBP and deep bedded packs use carbon-rich substrates to create a clean, comfortable surface which allows animals to move freely. Urine and manure are not removed when bedding material is renewed, in contrast with other housing systems.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As interest in BP grow among organic farmers, it is important to understand if there are any udder health implications for farms using this facility type. </a:t>
            </a:r>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596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 given the continued increase in demand for organic dairy products and the importance of organic dairies to Vermont, a longitudinal study was undertaken to describe the diversity of species causing IMI on organic dairy farms in the state. The specific objectives of the project were to characterize the prevalence of IMI caused by different microorganisms for 10 small-midsize organic farms in Vermont, both for farms using TS (the most common facility type used by organic farms in the state), and farms using BP (a less-commonly used facility type, which an increasing number of small-midsize organic producers in VT have expressed interest in using).</a:t>
            </a:r>
            <a:endParaRPr lang="en-US" sz="1600" dirty="0">
              <a:effectLst/>
              <a:latin typeface="+mn-lt"/>
              <a:ea typeface="Calibri" panose="020F0502020204030204" pitchFamily="34" charset="0"/>
            </a:endParaRPr>
          </a:p>
          <a:p>
            <a:endParaRPr lang="en-US" sz="1600" dirty="0">
              <a:effectLst/>
              <a:latin typeface="+mn-lt"/>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879450-C471-45A3-914E-E173B4AA98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248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kern="0" dirty="0">
                <a:solidFill>
                  <a:srgbClr val="000000"/>
                </a:solidFill>
                <a:effectLst/>
                <a:latin typeface="Times New Roman" panose="02020603050405020304" pitchFamily="18" charset="0"/>
                <a:ea typeface="Times New Roman" panose="02020603050405020304" pitchFamily="18" charset="0"/>
              </a:rPr>
              <a:t>Enrolled farms were a non-probability subsample of certified organic dairies in Vermont which had participated in previous studies. Other inclusion criteria were that farms: 1) </a:t>
            </a:r>
            <a:r>
              <a:rPr lang="en-US" sz="1800" dirty="0">
                <a:effectLst/>
                <a:latin typeface="Times New Roman" panose="02020603050405020304" pitchFamily="18" charset="0"/>
                <a:ea typeface="Calibri" panose="020F0502020204030204" pitchFamily="34" charset="0"/>
              </a:rPr>
              <a:t>milked between 35-120 cows</a:t>
            </a:r>
            <a:r>
              <a:rPr lang="en-US" sz="1800" kern="0" dirty="0">
                <a:solidFill>
                  <a:srgbClr val="000000"/>
                </a:solidFill>
                <a:effectLst/>
                <a:latin typeface="Times New Roman" panose="02020603050405020304" pitchFamily="18" charset="0"/>
                <a:ea typeface="Times New Roman" panose="02020603050405020304" pitchFamily="18" charset="0"/>
              </a:rPr>
              <a:t> and 2) used either a </a:t>
            </a:r>
            <a:r>
              <a:rPr lang="en-US" sz="1800" dirty="0">
                <a:effectLst/>
                <a:latin typeface="Times New Roman" panose="02020603050405020304" pitchFamily="18" charset="0"/>
                <a:ea typeface="Calibri" panose="020F0502020204030204" pitchFamily="34" charset="0"/>
              </a:rPr>
              <a:t>tiestall barn bedded with shavings or a bedded pack system to house lactating dairy cows, </a:t>
            </a:r>
            <a:r>
              <a:rPr lang="en-US" dirty="0"/>
              <a:t>FOR their WINTER HOUSING system, as most of these herds are primarily pasture-based during the grazing season</a:t>
            </a:r>
          </a:p>
          <a:p>
            <a:endParaRPr lang="en-US" dirty="0"/>
          </a:p>
        </p:txBody>
      </p:sp>
      <p:sp>
        <p:nvSpPr>
          <p:cNvPr id="4" name="Slide Number Placeholder 3"/>
          <p:cNvSpPr>
            <a:spLocks noGrp="1"/>
          </p:cNvSpPr>
          <p:nvPr>
            <p:ph type="sldNum" sz="quarter" idx="5"/>
          </p:nvPr>
        </p:nvSpPr>
        <p:spPr/>
        <p:txBody>
          <a:bodyPr/>
          <a:lstStyle/>
          <a:p>
            <a:fld id="{CE879450-C471-45A3-914E-E173B4AA9862}" type="slidenum">
              <a:rPr lang="en-US" smtClean="0"/>
              <a:t>8</a:t>
            </a:fld>
            <a:endParaRPr lang="en-US"/>
          </a:p>
        </p:txBody>
      </p:sp>
    </p:spTree>
    <p:extLst>
      <p:ext uri="{BB962C8B-B14F-4D97-AF65-F5344CB8AC3E}">
        <p14:creationId xmlns:p14="http://schemas.microsoft.com/office/powerpoint/2010/main" val="1711757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This data comes from a longitudinal study of 10 certified organic dairy farms in Vermont carried out in Winter 2019-2020. </a:t>
            </a:r>
            <a:endParaRPr lang="en-US" sz="1800" dirty="0">
              <a:solidFill>
                <a:srgbClr val="000000"/>
              </a:solidFill>
              <a:effectLst/>
              <a:latin typeface="+mn-lt"/>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Most herds were sampled 3 times, with 4-6 weeks elapsing between each farm visit.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n-lt"/>
                <a:ea typeface="Calibri" panose="020F0502020204030204" pitchFamily="34" charset="0"/>
              </a:rPr>
              <a:t>From each of the 10 enrolled herds, thirty-five lactating cows of varying parity in early- to mid-lactation were chosen at random to be sampled for the duration of the study. At each farm visit, duplicate quarter milk samples were aseptically collected from each lactating quarter immediately before milking for all enrolled cows. </a:t>
            </a:r>
            <a:r>
              <a:rPr lang="en-US" sz="2000" dirty="0">
                <a:effectLst/>
                <a:latin typeface="Times New Roman" panose="02020603050405020304" pitchFamily="18" charset="0"/>
                <a:ea typeface="Calibri" panose="020F0502020204030204" pitchFamily="34" charset="0"/>
              </a:rPr>
              <a:t>Around the time of the first farm visit, herd records were captured from the record processing center working with 9 of the participating herds to obtain freshening date and parity for the current lactation. Freshening date and parity for 1 herd was obtained from personal communication with the producer who kept written records. </a:t>
            </a:r>
            <a:endParaRPr lang="en-US" sz="1800" dirty="0">
              <a:latin typeface="+mn-lt"/>
            </a:endParaRPr>
          </a:p>
        </p:txBody>
      </p:sp>
      <p:sp>
        <p:nvSpPr>
          <p:cNvPr id="4" name="Slide Number Placeholder 3"/>
          <p:cNvSpPr>
            <a:spLocks noGrp="1"/>
          </p:cNvSpPr>
          <p:nvPr>
            <p:ph type="sldNum" sz="quarter" idx="5"/>
          </p:nvPr>
        </p:nvSpPr>
        <p:spPr/>
        <p:txBody>
          <a:bodyPr/>
          <a:lstStyle/>
          <a:p>
            <a:fld id="{964160AC-3468-476C-BCB9-173D80028054}" type="slidenum">
              <a:rPr lang="en-US" smtClean="0"/>
              <a:t>9</a:t>
            </a:fld>
            <a:endParaRPr lang="en-US"/>
          </a:p>
        </p:txBody>
      </p:sp>
    </p:spTree>
    <p:extLst>
      <p:ext uri="{BB962C8B-B14F-4D97-AF65-F5344CB8AC3E}">
        <p14:creationId xmlns:p14="http://schemas.microsoft.com/office/powerpoint/2010/main" val="846247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B78F-4C7C-965F-081F-B88D037FE2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02B312-1DCE-6618-DCC7-6189A3EDE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2FDBB7-199C-66C7-B6BE-04E5EFCD3E2F}"/>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651605EC-170A-4335-AA2E-250FAC866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E4134-3F6C-801E-D281-B05CA841940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31507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E041-506B-8245-11F8-3EB9255410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F16267-C863-EDBD-7C07-0AB1D3CEA6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DA19D2-F1D6-8812-3005-5ECE110A12E6}"/>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69EDC496-B8C2-695E-3195-8C363D95B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EB81C-D475-3967-152D-0D5C650AD09C}"/>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64914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023CA-D104-DE41-FC71-5FC570BA6F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2AF1CE-FD88-24D6-3FDB-F88E2971BA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28676-62B2-A390-6C07-A7941959D83C}"/>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594ECF34-3290-0218-7989-8F71700B9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E8B64-E55B-D4F4-0257-24253E7C3474}"/>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2201743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ED84-0C78-717D-1DDC-8FC7795732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D9B6D-C133-EDB9-5B27-0EB0313CDA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8154E-EA02-B715-E185-6F9A2C27299C}"/>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E38BDA05-579E-1F41-CCB9-DCC31E652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FCF39-5AD9-0C37-5CC4-A1E91C39CB76}"/>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05411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D8B5-6F87-346B-BF6D-E61534829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237C27-7187-774D-3702-1A052435E9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7E9D3D-C51C-EB0C-06B9-7CC15DC67CBD}"/>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95CDD6FC-6D0C-BA76-7812-695CBC002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E38AF-0F58-9FAF-F3A1-D1FBAC34B031}"/>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59221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69A3-C47E-5F0B-1B57-73A20455E4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B5CC0-117F-EBCD-A2ED-82D8158421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658206-4E77-8B8A-1843-21EF58849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E234C1-E817-8D6F-D782-133046B098FA}"/>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6" name="Footer Placeholder 5">
            <a:extLst>
              <a:ext uri="{FF2B5EF4-FFF2-40B4-BE49-F238E27FC236}">
                <a16:creationId xmlns:a16="http://schemas.microsoft.com/office/drawing/2014/main" id="{FFFC9CDD-1AE4-6B74-B4D2-1F2DB1FA2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AC286-597F-81FA-8C38-09AD22129ACF}"/>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404903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55DE-3184-9A42-8E07-BAFE273F71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78A84E-04AB-C8E9-D809-92E11130B0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E3247A-BCBC-0887-F02E-8BF218901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A54E2A-9FBD-5446-BF19-80A052F86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85FA6A-D3DF-8762-BA09-D5DCD333C1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E44905-9839-8166-DE52-59D630F7A3E0}"/>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8" name="Footer Placeholder 7">
            <a:extLst>
              <a:ext uri="{FF2B5EF4-FFF2-40B4-BE49-F238E27FC236}">
                <a16:creationId xmlns:a16="http://schemas.microsoft.com/office/drawing/2014/main" id="{55F396B4-07E9-88B1-27E8-4115BFEC64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304B10-208B-3F90-3BC2-C0E28AAC9303}"/>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24771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1023-6031-3757-45CB-CE62C4D11D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7EADA7-F84C-1BDF-97D0-26F4EF823981}"/>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4" name="Footer Placeholder 3">
            <a:extLst>
              <a:ext uri="{FF2B5EF4-FFF2-40B4-BE49-F238E27FC236}">
                <a16:creationId xmlns:a16="http://schemas.microsoft.com/office/drawing/2014/main" id="{CAAE482E-4693-EF34-E566-0A960BEE5E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EDA64A-B106-15B7-BB77-33DDBFA9D997}"/>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37693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3B42F-AAAC-C600-9D8A-E864901DC061}"/>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3" name="Footer Placeholder 2">
            <a:extLst>
              <a:ext uri="{FF2B5EF4-FFF2-40B4-BE49-F238E27FC236}">
                <a16:creationId xmlns:a16="http://schemas.microsoft.com/office/drawing/2014/main" id="{6EA23FB7-B305-8557-7BCF-EAAC50753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868D4F-7578-4139-81DD-34CC5D3CF6F9}"/>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340642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D7DB-3256-8E7D-AF0F-E8D66B24A3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03B9E2-B524-D849-C8CC-22C6C11CA8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88E8A7-B628-AAF0-08E7-941D52153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EE7B4-D544-1A5A-CB65-933C56812A78}"/>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6" name="Footer Placeholder 5">
            <a:extLst>
              <a:ext uri="{FF2B5EF4-FFF2-40B4-BE49-F238E27FC236}">
                <a16:creationId xmlns:a16="http://schemas.microsoft.com/office/drawing/2014/main" id="{593E7960-25B8-E6F2-EC66-73AD945199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7ADED-3A94-A62E-169E-9048CA9A66BA}"/>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523981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20DD-3BAD-A806-0D5E-375B90F8D5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A3AFEF-9C58-FAAF-46EF-862492F6E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E64A13-F730-E26F-843C-84BE8488E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73D981-7745-90E2-A427-58DB30048D6F}"/>
              </a:ext>
            </a:extLst>
          </p:cNvPr>
          <p:cNvSpPr>
            <a:spLocks noGrp="1"/>
          </p:cNvSpPr>
          <p:nvPr>
            <p:ph type="dt" sz="half" idx="10"/>
          </p:nvPr>
        </p:nvSpPr>
        <p:spPr/>
        <p:txBody>
          <a:bodyPr/>
          <a:lstStyle/>
          <a:p>
            <a:fld id="{5729B6C7-9527-4B04-A1D7-AE91FAEFB3EC}" type="datetimeFigureOut">
              <a:rPr lang="en-US" smtClean="0"/>
              <a:t>8/22/2024</a:t>
            </a:fld>
            <a:endParaRPr lang="en-US"/>
          </a:p>
        </p:txBody>
      </p:sp>
      <p:sp>
        <p:nvSpPr>
          <p:cNvPr id="6" name="Footer Placeholder 5">
            <a:extLst>
              <a:ext uri="{FF2B5EF4-FFF2-40B4-BE49-F238E27FC236}">
                <a16:creationId xmlns:a16="http://schemas.microsoft.com/office/drawing/2014/main" id="{3BD5D4BB-2F53-DC7B-8821-06DC4DF57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10A66A-EC98-BB75-A8A9-5CB69C3E3EFB}"/>
              </a:ext>
            </a:extLst>
          </p:cNvPr>
          <p:cNvSpPr>
            <a:spLocks noGrp="1"/>
          </p:cNvSpPr>
          <p:nvPr>
            <p:ph type="sldNum" sz="quarter" idx="12"/>
          </p:nvPr>
        </p:nvSpPr>
        <p:spPr/>
        <p:txBody>
          <a:bodyPr/>
          <a:lstStyle/>
          <a:p>
            <a:fld id="{8A702A8D-F345-478B-94A2-56D7FF20EDEB}" type="slidenum">
              <a:rPr lang="en-US" smtClean="0"/>
              <a:t>‹#›</a:t>
            </a:fld>
            <a:endParaRPr lang="en-US"/>
          </a:p>
        </p:txBody>
      </p:sp>
    </p:spTree>
    <p:extLst>
      <p:ext uri="{BB962C8B-B14F-4D97-AF65-F5344CB8AC3E}">
        <p14:creationId xmlns:p14="http://schemas.microsoft.com/office/powerpoint/2010/main" val="193284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3A7F8-757B-0596-60F6-1B0BFAD87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E6A059-471F-C027-A374-80E5CEDFAC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394F4-E7C0-1610-E294-DA46EFD997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9B6C7-9527-4B04-A1D7-AE91FAEFB3EC}" type="datetimeFigureOut">
              <a:rPr lang="en-US" smtClean="0"/>
              <a:t>8/22/2024</a:t>
            </a:fld>
            <a:endParaRPr lang="en-US"/>
          </a:p>
        </p:txBody>
      </p:sp>
      <p:sp>
        <p:nvSpPr>
          <p:cNvPr id="5" name="Footer Placeholder 4">
            <a:extLst>
              <a:ext uri="{FF2B5EF4-FFF2-40B4-BE49-F238E27FC236}">
                <a16:creationId xmlns:a16="http://schemas.microsoft.com/office/drawing/2014/main" id="{17E520FB-407A-B67E-DD08-94DBA439A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F77FC2-09B5-6055-FDC7-07E41B39E2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02A8D-F345-478B-94A2-56D7FF20EDEB}" type="slidenum">
              <a:rPr lang="en-US" smtClean="0"/>
              <a:t>‹#›</a:t>
            </a:fld>
            <a:endParaRPr lang="en-US"/>
          </a:p>
        </p:txBody>
      </p:sp>
    </p:spTree>
    <p:extLst>
      <p:ext uri="{BB962C8B-B14F-4D97-AF65-F5344CB8AC3E}">
        <p14:creationId xmlns:p14="http://schemas.microsoft.com/office/powerpoint/2010/main" val="4216607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40.jpeg"/><Relationship Id="rId4" Type="http://schemas.openxmlformats.org/officeDocument/2006/relationships/image" Target="../media/image13.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4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1EF71-511F-497F-B78E-99ABB76ECCA0}"/>
              </a:ext>
            </a:extLst>
          </p:cNvPr>
          <p:cNvSpPr txBox="1"/>
          <p:nvPr/>
        </p:nvSpPr>
        <p:spPr>
          <a:xfrm>
            <a:off x="153674" y="4733542"/>
            <a:ext cx="12185082" cy="218521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Caitlin Jeffrey, DVM</a:t>
            </a:r>
          </a:p>
          <a:p>
            <a:pPr defTabSz="914400">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Dissertation presentation</a:t>
            </a:r>
            <a:r>
              <a:rPr lang="en-US" sz="2400" b="1" i="1" dirty="0">
                <a:solidFill>
                  <a:prstClr val="black"/>
                </a:solidFill>
                <a:latin typeface="Calibri" panose="020F0502020204030204"/>
              </a:rPr>
              <a:t>, August 26</a:t>
            </a:r>
            <a:r>
              <a:rPr lang="en-US" sz="2400" b="1" i="1" baseline="30000" dirty="0">
                <a:solidFill>
                  <a:prstClr val="black"/>
                </a:solidFill>
                <a:latin typeface="Calibri" panose="020F0502020204030204"/>
              </a:rPr>
              <a:t>th</a:t>
            </a:r>
            <a:r>
              <a:rPr lang="en-US" sz="2400" b="1" i="1" dirty="0">
                <a:solidFill>
                  <a:prstClr val="black"/>
                </a:solidFill>
                <a:latin typeface="Calibri" panose="020F0502020204030204"/>
              </a:rPr>
              <a:t>, 2024</a:t>
            </a:r>
            <a:endParaRPr kumimoji="0" lang="en-US" sz="2400" b="1" i="1" u="none" strike="noStrike" kern="1200" cap="none" spc="0" normalizeH="0" baseline="0" noProof="0" dirty="0">
              <a:ln>
                <a:noFill/>
              </a:ln>
              <a:solidFill>
                <a:prstClr val="black"/>
              </a:solidFill>
              <a:uLnTx/>
              <a:uFillTx/>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34DCAF4-1080-FD50-528D-35DF6C2E647E}"/>
              </a:ext>
            </a:extLst>
          </p:cNvPr>
          <p:cNvCxnSpPr>
            <a:cxnSpLocks/>
          </p:cNvCxnSpPr>
          <p:nvPr/>
        </p:nvCxnSpPr>
        <p:spPr>
          <a:xfrm>
            <a:off x="20489" y="4561257"/>
            <a:ext cx="7855183" cy="0"/>
          </a:xfrm>
          <a:prstGeom prst="line">
            <a:avLst/>
          </a:prstGeom>
          <a:ln w="762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16A609BE-BDAB-5452-6261-1D0B7DBC6AB9}"/>
              </a:ext>
            </a:extLst>
          </p:cNvPr>
          <p:cNvSpPr txBox="1"/>
          <p:nvPr/>
        </p:nvSpPr>
        <p:spPr>
          <a:xfrm>
            <a:off x="7875672" y="4489566"/>
            <a:ext cx="1429830"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prstClr val="black"/>
                </a:solidFill>
                <a:effectLst/>
                <a:uLnTx/>
                <a:uFillTx/>
                <a:latin typeface="Calibri" panose="020F0502020204030204"/>
                <a:ea typeface="+mn-ea"/>
                <a:cs typeface="+mn-cs"/>
              </a:rPr>
              <a:t>Photo: M. Webb</a:t>
            </a:r>
          </a:p>
        </p:txBody>
      </p:sp>
      <p:pic>
        <p:nvPicPr>
          <p:cNvPr id="2" name="Picture 2" descr="Image result for stony pond farm 336 emch rd">
            <a:extLst>
              <a:ext uri="{FF2B5EF4-FFF2-40B4-BE49-F238E27FC236}">
                <a16:creationId xmlns:a16="http://schemas.microsoft.com/office/drawing/2014/main" id="{DFFA4BE5-939E-F61D-032E-594715CB8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078" y="283004"/>
            <a:ext cx="6309843" cy="420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23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1C331D64-101F-E812-36F8-5FEE9780ED6A}"/>
              </a:ext>
            </a:extLst>
          </p:cNvPr>
          <p:cNvGraphicFramePr>
            <a:graphicFrameLocks noChangeAspect="1"/>
          </p:cNvGraphicFramePr>
          <p:nvPr>
            <p:extLst>
              <p:ext uri="{D42A27DB-BD31-4B8C-83A1-F6EECF244321}">
                <p14:modId xmlns:p14="http://schemas.microsoft.com/office/powerpoint/2010/main" val="2943232139"/>
              </p:ext>
            </p:extLst>
          </p:nvPr>
        </p:nvGraphicFramePr>
        <p:xfrm>
          <a:off x="185738" y="1593850"/>
          <a:ext cx="11820525" cy="2868613"/>
        </p:xfrm>
        <a:graphic>
          <a:graphicData uri="http://schemas.openxmlformats.org/presentationml/2006/ole">
            <mc:AlternateContent xmlns:mc="http://schemas.openxmlformats.org/markup-compatibility/2006">
              <mc:Choice xmlns:v="urn:schemas-microsoft-com:vml" Requires="v">
                <p:oleObj name="Worksheet" r:id="rId3" imgW="9213954" imgH="2235200" progId="Excel.Sheet.12">
                  <p:embed/>
                </p:oleObj>
              </mc:Choice>
              <mc:Fallback>
                <p:oleObj name="Worksheet" r:id="rId3" imgW="9213954" imgH="2235200" progId="Excel.Sheet.12">
                  <p:embed/>
                  <p:pic>
                    <p:nvPicPr>
                      <p:cNvPr id="3" name="Object 2">
                        <a:extLst>
                          <a:ext uri="{FF2B5EF4-FFF2-40B4-BE49-F238E27FC236}">
                            <a16:creationId xmlns:a16="http://schemas.microsoft.com/office/drawing/2014/main" id="{1C331D64-101F-E812-36F8-5FEE9780ED6A}"/>
                          </a:ext>
                        </a:extLst>
                      </p:cNvPr>
                      <p:cNvPicPr/>
                      <p:nvPr/>
                    </p:nvPicPr>
                    <p:blipFill>
                      <a:blip r:embed="rId4"/>
                      <a:stretch>
                        <a:fillRect/>
                      </a:stretch>
                    </p:blipFill>
                    <p:spPr>
                      <a:xfrm>
                        <a:off x="185738" y="1593850"/>
                        <a:ext cx="11820525" cy="2868613"/>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D38E7900-33CE-1CA5-5FBA-CBE50A04EBAE}"/>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Overview of enrolled farms</a:t>
            </a:r>
          </a:p>
        </p:txBody>
      </p:sp>
    </p:spTree>
    <p:extLst>
      <p:ext uri="{BB962C8B-B14F-4D97-AF65-F5344CB8AC3E}">
        <p14:creationId xmlns:p14="http://schemas.microsoft.com/office/powerpoint/2010/main" val="312003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74163" y="308113"/>
            <a:ext cx="7200671" cy="919369"/>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Bacteriological culture</a:t>
            </a:r>
          </a:p>
        </p:txBody>
      </p:sp>
      <p:pic>
        <p:nvPicPr>
          <p:cNvPr id="8" name="Picture 7">
            <a:extLst>
              <a:ext uri="{FF2B5EF4-FFF2-40B4-BE49-F238E27FC236}">
                <a16:creationId xmlns:a16="http://schemas.microsoft.com/office/drawing/2014/main" id="{0E66D56F-DDA5-A00A-7180-5A3E5229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024" y="1227482"/>
            <a:ext cx="4357783" cy="2451253"/>
          </a:xfrm>
          <a:prstGeom prst="rect">
            <a:avLst/>
          </a:prstGeom>
        </p:spPr>
      </p:pic>
      <p:sp>
        <p:nvSpPr>
          <p:cNvPr id="2" name="Content Placeholder 3">
            <a:extLst>
              <a:ext uri="{FF2B5EF4-FFF2-40B4-BE49-F238E27FC236}">
                <a16:creationId xmlns:a16="http://schemas.microsoft.com/office/drawing/2014/main" id="{B79ED962-13F6-A98E-6011-891B5922FDB7}"/>
              </a:ext>
            </a:extLst>
          </p:cNvPr>
          <p:cNvSpPr txBox="1">
            <a:spLocks/>
          </p:cNvSpPr>
          <p:nvPr/>
        </p:nvSpPr>
        <p:spPr>
          <a:xfrm>
            <a:off x="454415" y="1575140"/>
            <a:ext cx="5505680" cy="4378400"/>
          </a:xfrm>
          <a:prstGeom prst="rect">
            <a:avLst/>
          </a:prstGeom>
          <a:noFill/>
          <a:ln>
            <a:noFill/>
          </a:ln>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Quartermilk samples plated in duplicate </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SCC by flow cytometry</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Presumptive benchtop identification of IMI pathogens</a:t>
            </a: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Further identification by MALDI-</a:t>
            </a:r>
            <a:r>
              <a:rPr lang="en-US" sz="2400" b="1" i="1" dirty="0" err="1">
                <a:latin typeface="Calibri" panose="020F0502020204030204" pitchFamily="34" charset="0"/>
                <a:ea typeface="Calibri" panose="020F0502020204030204" pitchFamily="34" charset="0"/>
                <a:cs typeface="Times New Roman" panose="02020603050405020304" pitchFamily="18" charset="0"/>
              </a:rPr>
              <a:t>ToF</a:t>
            </a:r>
            <a:r>
              <a:rPr lang="en-US" sz="2400" b="1" i="1" dirty="0">
                <a:latin typeface="Calibri" panose="020F0502020204030204" pitchFamily="34" charset="0"/>
                <a:ea typeface="Calibri" panose="020F0502020204030204" pitchFamily="34" charset="0"/>
                <a:cs typeface="Times New Roman" panose="02020603050405020304" pitchFamily="18" charset="0"/>
              </a:rPr>
              <a:t> (Adkins Lab, U. Missouri College of Vet. Med.)</a:t>
            </a:r>
          </a:p>
          <a:p>
            <a:pPr>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3074" name="Picture 2" descr="Vaccines | Free Full-Text | How MALDI-TOF Mass Spectrometry Technology  Contributes to Microbial Infection Control in Healthcare Settings">
            <a:extLst>
              <a:ext uri="{FF2B5EF4-FFF2-40B4-BE49-F238E27FC236}">
                <a16:creationId xmlns:a16="http://schemas.microsoft.com/office/drawing/2014/main" id="{17A3B7B8-CD15-E490-8261-4D3E1A39D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168" y="3841286"/>
            <a:ext cx="4774471" cy="23872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A6BAAF-ADC4-742C-6207-50B9082D0D07}"/>
              </a:ext>
            </a:extLst>
          </p:cNvPr>
          <p:cNvSpPr txBox="1"/>
          <p:nvPr/>
        </p:nvSpPr>
        <p:spPr>
          <a:xfrm>
            <a:off x="10568137" y="6136189"/>
            <a:ext cx="3677822" cy="184666"/>
          </a:xfrm>
          <a:prstGeom prst="rect">
            <a:avLst/>
          </a:prstGeom>
          <a:noFill/>
        </p:spPr>
        <p:txBody>
          <a:bodyPr wrap="square">
            <a:spAutoFit/>
          </a:bodyPr>
          <a:lstStyle/>
          <a:p>
            <a:r>
              <a:rPr lang="en-US" sz="600" i="1" dirty="0" err="1">
                <a:ea typeface="Cambria" panose="02040503050406030204" pitchFamily="18" charset="0"/>
                <a:cs typeface="Times New Roman" panose="02020603050405020304" pitchFamily="18" charset="0"/>
              </a:rPr>
              <a:t>Elbehiry</a:t>
            </a:r>
            <a:r>
              <a:rPr lang="en-US" sz="600" i="1" dirty="0">
                <a:ea typeface="Cambria" panose="02040503050406030204" pitchFamily="18" charset="0"/>
                <a:cs typeface="Times New Roman" panose="02020603050405020304" pitchFamily="18" charset="0"/>
              </a:rPr>
              <a:t> et al., 2022</a:t>
            </a:r>
            <a:endParaRPr lang="en-US" sz="600" i="1" dirty="0">
              <a:ea typeface="Cambria" panose="02040503050406030204" pitchFamily="18" charset="0"/>
            </a:endParaRPr>
          </a:p>
        </p:txBody>
      </p:sp>
    </p:spTree>
    <p:extLst>
      <p:ext uri="{BB962C8B-B14F-4D97-AF65-F5344CB8AC3E}">
        <p14:creationId xmlns:p14="http://schemas.microsoft.com/office/powerpoint/2010/main" val="3570548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Data analysis </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468598" y="1600111"/>
            <a:ext cx="6618002" cy="4089489"/>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Assign status to quarter observation</a:t>
            </a:r>
          </a:p>
          <a:p>
            <a:pPr marL="457200" lvl="1" indent="0">
              <a:buSzPct val="75000"/>
              <a:buNone/>
            </a:pPr>
            <a:r>
              <a:rPr lang="en-US" sz="1800" i="1" dirty="0">
                <a:latin typeface="Calibri" panose="020F0502020204030204" pitchFamily="34" charset="0"/>
                <a:ea typeface="Calibri" panose="020F0502020204030204" pitchFamily="34" charset="0"/>
              </a:rPr>
              <a:t>1) No growth</a:t>
            </a:r>
          </a:p>
          <a:p>
            <a:pPr marL="457200" lvl="1" indent="0">
              <a:buSzPct val="75000"/>
              <a:buNone/>
            </a:pPr>
            <a:r>
              <a:rPr lang="en-US" sz="1800" i="1" dirty="0">
                <a:latin typeface="Calibri" panose="020F0502020204030204" pitchFamily="34" charset="0"/>
                <a:ea typeface="Calibri" panose="020F0502020204030204" pitchFamily="34" charset="0"/>
              </a:rPr>
              <a:t>2) Single pathogen infection</a:t>
            </a:r>
          </a:p>
          <a:p>
            <a:pPr marL="457200" lvl="1" indent="0">
              <a:buSzPct val="75000"/>
              <a:buNone/>
            </a:pPr>
            <a:r>
              <a:rPr lang="en-US" sz="1800" i="1" dirty="0">
                <a:latin typeface="Calibri" panose="020F0502020204030204" pitchFamily="34" charset="0"/>
                <a:ea typeface="Calibri" panose="020F0502020204030204" pitchFamily="34" charset="0"/>
              </a:rPr>
              <a:t>3) Mixed infection</a:t>
            </a:r>
          </a:p>
          <a:p>
            <a:pPr marL="457200" lvl="1" indent="0">
              <a:buSzPct val="75000"/>
              <a:buNone/>
            </a:pPr>
            <a:r>
              <a:rPr lang="en-US" sz="1800" i="1" dirty="0">
                <a:latin typeface="Calibri" panose="020F0502020204030204" pitchFamily="34" charset="0"/>
                <a:ea typeface="Calibri" panose="020F0502020204030204" pitchFamily="34" charset="0"/>
              </a:rPr>
              <a:t>4) Unknown</a:t>
            </a:r>
          </a:p>
          <a:p>
            <a:pPr marL="457200" lvl="1"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Descriptive analysis of quarter-level prevalence</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By visit for each farm</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For TS vs. FS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Overall</a:t>
            </a:r>
            <a:endParaRPr lang="en-US"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 name="Picture 1">
            <a:extLst>
              <a:ext uri="{FF2B5EF4-FFF2-40B4-BE49-F238E27FC236}">
                <a16:creationId xmlns:a16="http://schemas.microsoft.com/office/drawing/2014/main" id="{05890FD4-0CE1-A62E-2F72-1868B954B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665" y="3772503"/>
            <a:ext cx="3703507" cy="2083223"/>
          </a:xfrm>
          <a:prstGeom prst="rect">
            <a:avLst/>
          </a:prstGeom>
        </p:spPr>
      </p:pic>
      <p:pic>
        <p:nvPicPr>
          <p:cNvPr id="3" name="Picture 2">
            <a:extLst>
              <a:ext uri="{FF2B5EF4-FFF2-40B4-BE49-F238E27FC236}">
                <a16:creationId xmlns:a16="http://schemas.microsoft.com/office/drawing/2014/main" id="{28F1EECF-56CB-E8AD-DD5C-3FF8F8421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550665" y="1471750"/>
            <a:ext cx="3703503" cy="2083221"/>
          </a:xfrm>
          <a:prstGeom prst="rect">
            <a:avLst/>
          </a:prstGeom>
        </p:spPr>
      </p:pic>
    </p:spTree>
    <p:extLst>
      <p:ext uri="{BB962C8B-B14F-4D97-AF65-F5344CB8AC3E}">
        <p14:creationId xmlns:p14="http://schemas.microsoft.com/office/powerpoint/2010/main" val="138503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AF6FE17-EC1C-F848-586E-DB53D8A384E8}"/>
              </a:ext>
            </a:extLst>
          </p:cNvPr>
          <p:cNvGraphicFramePr>
            <a:graphicFrameLocks noGrp="1"/>
          </p:cNvGraphicFramePr>
          <p:nvPr>
            <p:extLst>
              <p:ext uri="{D42A27DB-BD31-4B8C-83A1-F6EECF244321}">
                <p14:modId xmlns:p14="http://schemas.microsoft.com/office/powerpoint/2010/main" val="92255501"/>
              </p:ext>
            </p:extLst>
          </p:nvPr>
        </p:nvGraphicFramePr>
        <p:xfrm>
          <a:off x="384365" y="687757"/>
          <a:ext cx="11423269" cy="5219985"/>
        </p:xfrm>
        <a:graphic>
          <a:graphicData uri="http://schemas.openxmlformats.org/drawingml/2006/table">
            <a:tbl>
              <a:tblPr/>
              <a:tblGrid>
                <a:gridCol w="227135">
                  <a:extLst>
                    <a:ext uri="{9D8B030D-6E8A-4147-A177-3AD203B41FA5}">
                      <a16:colId xmlns:a16="http://schemas.microsoft.com/office/drawing/2014/main" val="3833769106"/>
                    </a:ext>
                  </a:extLst>
                </a:gridCol>
                <a:gridCol w="1257556">
                  <a:extLst>
                    <a:ext uri="{9D8B030D-6E8A-4147-A177-3AD203B41FA5}">
                      <a16:colId xmlns:a16="http://schemas.microsoft.com/office/drawing/2014/main" val="698204902"/>
                    </a:ext>
                  </a:extLst>
                </a:gridCol>
                <a:gridCol w="764506">
                  <a:extLst>
                    <a:ext uri="{9D8B030D-6E8A-4147-A177-3AD203B41FA5}">
                      <a16:colId xmlns:a16="http://schemas.microsoft.com/office/drawing/2014/main" val="1105319760"/>
                    </a:ext>
                  </a:extLst>
                </a:gridCol>
                <a:gridCol w="764506">
                  <a:extLst>
                    <a:ext uri="{9D8B030D-6E8A-4147-A177-3AD203B41FA5}">
                      <a16:colId xmlns:a16="http://schemas.microsoft.com/office/drawing/2014/main" val="2865059576"/>
                    </a:ext>
                  </a:extLst>
                </a:gridCol>
                <a:gridCol w="764506">
                  <a:extLst>
                    <a:ext uri="{9D8B030D-6E8A-4147-A177-3AD203B41FA5}">
                      <a16:colId xmlns:a16="http://schemas.microsoft.com/office/drawing/2014/main" val="606760158"/>
                    </a:ext>
                  </a:extLst>
                </a:gridCol>
                <a:gridCol w="764506">
                  <a:extLst>
                    <a:ext uri="{9D8B030D-6E8A-4147-A177-3AD203B41FA5}">
                      <a16:colId xmlns:a16="http://schemas.microsoft.com/office/drawing/2014/main" val="132057877"/>
                    </a:ext>
                  </a:extLst>
                </a:gridCol>
                <a:gridCol w="764506">
                  <a:extLst>
                    <a:ext uri="{9D8B030D-6E8A-4147-A177-3AD203B41FA5}">
                      <a16:colId xmlns:a16="http://schemas.microsoft.com/office/drawing/2014/main" val="2653393913"/>
                    </a:ext>
                  </a:extLst>
                </a:gridCol>
                <a:gridCol w="764506">
                  <a:extLst>
                    <a:ext uri="{9D8B030D-6E8A-4147-A177-3AD203B41FA5}">
                      <a16:colId xmlns:a16="http://schemas.microsoft.com/office/drawing/2014/main" val="3858918055"/>
                    </a:ext>
                  </a:extLst>
                </a:gridCol>
                <a:gridCol w="764506">
                  <a:extLst>
                    <a:ext uri="{9D8B030D-6E8A-4147-A177-3AD203B41FA5}">
                      <a16:colId xmlns:a16="http://schemas.microsoft.com/office/drawing/2014/main" val="724578273"/>
                    </a:ext>
                  </a:extLst>
                </a:gridCol>
                <a:gridCol w="764506">
                  <a:extLst>
                    <a:ext uri="{9D8B030D-6E8A-4147-A177-3AD203B41FA5}">
                      <a16:colId xmlns:a16="http://schemas.microsoft.com/office/drawing/2014/main" val="2736703848"/>
                    </a:ext>
                  </a:extLst>
                </a:gridCol>
                <a:gridCol w="764506">
                  <a:extLst>
                    <a:ext uri="{9D8B030D-6E8A-4147-A177-3AD203B41FA5}">
                      <a16:colId xmlns:a16="http://schemas.microsoft.com/office/drawing/2014/main" val="1437363751"/>
                    </a:ext>
                  </a:extLst>
                </a:gridCol>
                <a:gridCol w="764506">
                  <a:extLst>
                    <a:ext uri="{9D8B030D-6E8A-4147-A177-3AD203B41FA5}">
                      <a16:colId xmlns:a16="http://schemas.microsoft.com/office/drawing/2014/main" val="625857424"/>
                    </a:ext>
                  </a:extLst>
                </a:gridCol>
                <a:gridCol w="764506">
                  <a:extLst>
                    <a:ext uri="{9D8B030D-6E8A-4147-A177-3AD203B41FA5}">
                      <a16:colId xmlns:a16="http://schemas.microsoft.com/office/drawing/2014/main" val="2925586758"/>
                    </a:ext>
                  </a:extLst>
                </a:gridCol>
                <a:gridCol w="764506">
                  <a:extLst>
                    <a:ext uri="{9D8B030D-6E8A-4147-A177-3AD203B41FA5}">
                      <a16:colId xmlns:a16="http://schemas.microsoft.com/office/drawing/2014/main" val="3087454635"/>
                    </a:ext>
                  </a:extLst>
                </a:gridCol>
                <a:gridCol w="764506">
                  <a:extLst>
                    <a:ext uri="{9D8B030D-6E8A-4147-A177-3AD203B41FA5}">
                      <a16:colId xmlns:a16="http://schemas.microsoft.com/office/drawing/2014/main" val="3448635225"/>
                    </a:ext>
                  </a:extLst>
                </a:gridCol>
              </a:tblGrid>
              <a:tr h="1417750">
                <a:tc gridSpan="15">
                  <a:txBody>
                    <a:bodyPr/>
                    <a:lstStyle/>
                    <a:p>
                      <a:pPr algn="l" fontAlgn="t"/>
                      <a:r>
                        <a:rPr lang="en-US" sz="1050" b="1" i="0" u="none" strike="noStrike" dirty="0">
                          <a:solidFill>
                            <a:srgbClr val="000000"/>
                          </a:solidFill>
                          <a:effectLst/>
                          <a:latin typeface="Times New Roman" panose="02020603050405020304" pitchFamily="18" charset="0"/>
                        </a:rPr>
                        <a:t>Table 1. </a:t>
                      </a:r>
                      <a:r>
                        <a:rPr lang="en-US" sz="1050" b="0" i="0" u="none" strike="noStrike" dirty="0">
                          <a:solidFill>
                            <a:srgbClr val="000000"/>
                          </a:solidFill>
                          <a:effectLst/>
                          <a:latin typeface="Times New Roman" panose="02020603050405020304" pitchFamily="18" charset="0"/>
                        </a:rPr>
                        <a:t>Quarter-level prevalence of the six most common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784" marR="4784" marT="478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5348912"/>
                  </a:ext>
                </a:extLst>
              </a:tr>
              <a:tr h="238830">
                <a:tc gridSpan="2">
                  <a:txBody>
                    <a:bodyPr/>
                    <a:lstStyle/>
                    <a:p>
                      <a:pPr algn="l" fontAlgn="b"/>
                      <a:endParaRPr lang="en-US" sz="1100" b="0" i="0" u="none" strike="noStrike" dirty="0">
                        <a:solidFill>
                          <a:srgbClr val="000000"/>
                        </a:solidFill>
                        <a:effectLst/>
                        <a:latin typeface="Times New Roman" panose="02020603050405020304" pitchFamily="18" charset="0"/>
                      </a:endParaRPr>
                    </a:p>
                  </a:txBody>
                  <a:tcPr marL="4784" marR="4784" marT="4784"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050" b="0" i="0" u="none" strike="noStrike">
                          <a:solidFill>
                            <a:srgbClr val="000000"/>
                          </a:solidFill>
                          <a:effectLst/>
                          <a:latin typeface="Times New Roman" panose="02020603050405020304" pitchFamily="18" charset="0"/>
                        </a:rPr>
                        <a:t>TS-1</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TS-2</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TS-3</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TS-4</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TS-5</a:t>
                      </a: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TS avg.</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BP-1</a:t>
                      </a:r>
                    </a:p>
                  </a:txBody>
                  <a:tcPr marL="4784" marR="4784" marT="4784"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BP-2</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BP-3</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BP-4</a:t>
                      </a: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BP-5</a:t>
                      </a: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BP avg.</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Overall</a:t>
                      </a:r>
                    </a:p>
                  </a:txBody>
                  <a:tcPr marL="4784" marR="4784" marT="47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26930438"/>
                  </a:ext>
                </a:extLst>
              </a:tr>
              <a:tr h="227787">
                <a:tc gridSpan="2">
                  <a:txBody>
                    <a:bodyPr/>
                    <a:lstStyle/>
                    <a:p>
                      <a:pPr algn="l" fontAlgn="ctr"/>
                      <a:r>
                        <a:rPr lang="en-US" sz="1050" b="0" i="0" u="none" strike="noStrike" dirty="0">
                          <a:solidFill>
                            <a:srgbClr val="000000"/>
                          </a:solidFill>
                          <a:effectLst/>
                          <a:latin typeface="Times New Roman" panose="02020603050405020304" pitchFamily="18" charset="0"/>
                        </a:rPr>
                        <a:t>Num. farm visits</a:t>
                      </a:r>
                    </a:p>
                  </a:txBody>
                  <a:tcPr marL="4784" marR="4784" marT="4784"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50" b="0" i="0" u="none" strike="noStrike" dirty="0">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15</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4</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2</a:t>
                      </a:r>
                    </a:p>
                  </a:txBody>
                  <a:tcPr marL="4784" marR="4784" marT="4784"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rPr>
                        <a:t>3</a:t>
                      </a:r>
                    </a:p>
                  </a:txBody>
                  <a:tcPr marL="4784" marR="4784" marT="4784"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a:solidFill>
                            <a:srgbClr val="000000"/>
                          </a:solidFill>
                          <a:effectLst/>
                          <a:latin typeface="Times New Roman" panose="02020603050405020304" pitchFamily="18" charset="0"/>
                        </a:rPr>
                        <a:t>15</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30</a:t>
                      </a:r>
                    </a:p>
                  </a:txBody>
                  <a:tcPr marL="4784" marR="4784" marT="4784"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009426"/>
                  </a:ext>
                </a:extLst>
              </a:tr>
              <a:tr h="227787">
                <a:tc gridSpan="2">
                  <a:txBody>
                    <a:bodyPr/>
                    <a:lstStyle/>
                    <a:p>
                      <a:pPr algn="l" fontAlgn="ctr"/>
                      <a:r>
                        <a:rPr lang="en-US" sz="1050" b="0" i="0" u="none" strike="noStrike">
                          <a:solidFill>
                            <a:srgbClr val="000000"/>
                          </a:solidFill>
                          <a:effectLst/>
                          <a:latin typeface="Times New Roman" panose="02020603050405020304" pitchFamily="18" charset="0"/>
                        </a:rPr>
                        <a:t>Pathogen (group)</a:t>
                      </a:r>
                    </a:p>
                  </a:txBody>
                  <a:tcPr marL="4784" marR="4784" marT="4784"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050" b="0" i="0" u="none" strike="noStrike" dirty="0">
                        <a:solidFill>
                          <a:srgbClr val="000000"/>
                        </a:solidFill>
                        <a:effectLst/>
                        <a:latin typeface="Times New Roman" panose="02020603050405020304" pitchFamily="18" charset="0"/>
                      </a:endParaRPr>
                    </a:p>
                  </a:txBody>
                  <a:tcPr marL="4784" marR="4784" marT="4784"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50" b="0" i="0" u="none" strike="noStrike" dirty="0">
                          <a:solidFill>
                            <a:srgbClr val="000000"/>
                          </a:solidFill>
                          <a:effectLst/>
                          <a:latin typeface="Times New Roman" panose="02020603050405020304" pitchFamily="18" charset="0"/>
                        </a:rPr>
                        <a:t> </a:t>
                      </a:r>
                    </a:p>
                  </a:txBody>
                  <a:tcPr marL="4784" marR="4784" marT="4784"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67904"/>
                  </a:ext>
                </a:extLst>
              </a:tr>
              <a:tr h="669495">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0" u="none" strike="noStrike" dirty="0">
                          <a:solidFill>
                            <a:srgbClr val="000000"/>
                          </a:solidFill>
                          <a:effectLst/>
                          <a:latin typeface="Times New Roman" panose="02020603050405020304" pitchFamily="18" charset="0"/>
                        </a:rPr>
                        <a:t>Non-</a:t>
                      </a:r>
                      <a:r>
                        <a:rPr lang="en-US" sz="1050" b="0" i="1" u="none" strike="noStrike" dirty="0">
                          <a:solidFill>
                            <a:srgbClr val="000000"/>
                          </a:solidFill>
                          <a:effectLst/>
                          <a:latin typeface="Times New Roman" panose="02020603050405020304" pitchFamily="18" charset="0"/>
                        </a:rPr>
                        <a:t>aureus</a:t>
                      </a:r>
                      <a:r>
                        <a:rPr lang="en-US" sz="1050" b="0" i="0" u="none" strike="noStrike" dirty="0">
                          <a:solidFill>
                            <a:srgbClr val="000000"/>
                          </a:solidFill>
                          <a:effectLst/>
                          <a:latin typeface="Times New Roman" panose="02020603050405020304" pitchFamily="18" charset="0"/>
                        </a:rPr>
                        <a:t> staphylococci and mammaliicocci</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19 (9.7-25.6)</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cs typeface="Times New Roman" panose="02020603050405020304" pitchFamily="18" charset="0"/>
                        </a:rPr>
                        <a:t>24.8 (21.9-39.8)</a:t>
                      </a:r>
                      <a:endParaRPr lang="en-US" sz="1050" b="0" i="0" u="none" strike="noStrike" dirty="0">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21.1 (12.8-39.8)</a:t>
                      </a: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050" b="0" i="0" u="none" strike="noStrike" dirty="0">
                          <a:solidFill>
                            <a:srgbClr val="000000"/>
                          </a:solidFill>
                          <a:effectLst/>
                          <a:latin typeface="Times New Roman" panose="02020603050405020304" pitchFamily="18" charset="0"/>
                        </a:rPr>
                        <a:t>20 (9.7-39.8)</a:t>
                      </a: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558959184"/>
                  </a:ext>
                </a:extLst>
              </a:tr>
              <a:tr h="227787">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Streptococcus </a:t>
                      </a:r>
                      <a:r>
                        <a:rPr lang="en-US" sz="1050" b="0" i="1" u="none" strike="noStrike" dirty="0" err="1">
                          <a:solidFill>
                            <a:srgbClr val="000000"/>
                          </a:solidFill>
                          <a:effectLst/>
                          <a:latin typeface="Times New Roman" panose="02020603050405020304" pitchFamily="18" charset="0"/>
                        </a:rPr>
                        <a:t>uberis</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8639262"/>
                  </a:ext>
                </a:extLst>
              </a:tr>
              <a:tr h="448641">
                <a:tc>
                  <a:txBody>
                    <a:bodyPr/>
                    <a:lstStyle/>
                    <a:p>
                      <a:pPr algn="l" fontAlgn="b"/>
                      <a:endParaRPr lang="en-US" sz="1100" b="0" i="0" u="none" strike="noStrike">
                        <a:solidFill>
                          <a:srgbClr val="000000"/>
                        </a:solidFill>
                        <a:effectLst/>
                        <a:latin typeface="Times New Roman" panose="02020603050405020304" pitchFamily="18" charset="0"/>
                      </a:endParaRPr>
                    </a:p>
                  </a:txBody>
                  <a:tcPr marL="4784" marR="4784" marT="4784"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Staphylococcus aureus</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1211039"/>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Corynebacterium</a:t>
                      </a:r>
                      <a:r>
                        <a:rPr lang="en-US" sz="1050" b="0" i="0" u="none" strike="noStrike" dirty="0">
                          <a:solidFill>
                            <a:srgbClr val="000000"/>
                          </a:solidFill>
                          <a:effectLst/>
                          <a:latin typeface="Times New Roman" panose="02020603050405020304" pitchFamily="18" charset="0"/>
                        </a:rPr>
                        <a:t> spp.</a:t>
                      </a:r>
                      <a:r>
                        <a:rPr lang="en-US" sz="1050" b="0" i="0" u="none" strike="noStrike" baseline="30000" dirty="0">
                          <a:solidFill>
                            <a:srgbClr val="000000"/>
                          </a:solidFill>
                          <a:effectLst/>
                          <a:latin typeface="Times New Roman" panose="02020603050405020304" pitchFamily="18" charset="0"/>
                        </a:rPr>
                        <a:t>1</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8590406"/>
                  </a:ext>
                </a:extLst>
              </a:tr>
              <a:tr h="448641">
                <a:tc>
                  <a:txBody>
                    <a:bodyPr/>
                    <a:lstStyle/>
                    <a:p>
                      <a:pPr algn="l" fontAlgn="ct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0" u="none" strike="noStrike" dirty="0">
                          <a:solidFill>
                            <a:srgbClr val="000000"/>
                          </a:solidFill>
                          <a:effectLst/>
                          <a:latin typeface="Times New Roman" panose="02020603050405020304" pitchFamily="18" charset="0"/>
                        </a:rPr>
                        <a:t>Other gram-positive bacteria</a:t>
                      </a: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998498714"/>
                  </a:ext>
                </a:extLst>
              </a:tr>
              <a:tr h="448641">
                <a:tc>
                  <a:txBody>
                    <a:bodyPr/>
                    <a:lstStyle/>
                    <a:p>
                      <a:pPr algn="l" fontAlgn="ctr"/>
                      <a:endParaRPr lang="en-US" sz="1050" b="0" i="1"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050" b="0" i="1" u="none" strike="noStrike" dirty="0">
                          <a:solidFill>
                            <a:srgbClr val="000000"/>
                          </a:solidFill>
                          <a:effectLst/>
                          <a:latin typeface="Times New Roman" panose="02020603050405020304" pitchFamily="18" charset="0"/>
                        </a:rPr>
                        <a:t>Streptococcus </a:t>
                      </a:r>
                      <a:r>
                        <a:rPr lang="en-US" sz="1050" b="0" i="1" u="none" strike="noStrike" dirty="0" err="1">
                          <a:solidFill>
                            <a:srgbClr val="000000"/>
                          </a:solidFill>
                          <a:effectLst/>
                          <a:latin typeface="Times New Roman" panose="02020603050405020304" pitchFamily="18" charset="0"/>
                        </a:rPr>
                        <a:t>dysgalactiae</a:t>
                      </a:r>
                      <a:endParaRPr lang="en-US" sz="1050" b="0" i="1" u="none" strike="noStrike" dirty="0">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a:noFill/>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50" b="0" i="0" u="none" strike="noStrike">
                        <a:solidFill>
                          <a:srgbClr val="000000"/>
                        </a:solidFill>
                        <a:effectLst/>
                        <a:latin typeface="Times New Roman" panose="02020603050405020304" pitchFamily="18" charset="0"/>
                      </a:endParaRPr>
                    </a:p>
                  </a:txBody>
                  <a:tcPr marL="4784" marR="4784" marT="4784" marB="0"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1050" b="0" i="0" u="none" strike="noStrike">
                        <a:solidFill>
                          <a:srgbClr val="000000"/>
                        </a:solidFill>
                        <a:effectLst/>
                        <a:latin typeface="Times New Roman" panose="02020603050405020304" pitchFamily="18" charset="0"/>
                      </a:endParaRPr>
                    </a:p>
                  </a:txBody>
                  <a:tcPr marL="4784" marR="4784" marT="4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8715457"/>
                  </a:ext>
                </a:extLst>
              </a:tr>
              <a:tr h="415985">
                <a:tc gridSpan="15">
                  <a:txBody>
                    <a:bodyPr/>
                    <a:lstStyle/>
                    <a:p>
                      <a:pPr algn="l" fontAlgn="b"/>
                      <a:r>
                        <a:rPr lang="en-US" sz="1050" b="0" i="1" u="none" strike="noStrike" baseline="30000" dirty="0">
                          <a:solidFill>
                            <a:srgbClr val="000000"/>
                          </a:solidFill>
                          <a:effectLst/>
                          <a:latin typeface="Times New Roman" panose="02020603050405020304" pitchFamily="18" charset="0"/>
                        </a:rPr>
                        <a:t>1</a:t>
                      </a:r>
                      <a:r>
                        <a:rPr lang="en-US" sz="1050" b="0" i="1" u="none" strike="noStrike" dirty="0">
                          <a:solidFill>
                            <a:srgbClr val="000000"/>
                          </a:solidFill>
                          <a:effectLst/>
                          <a:latin typeface="Times New Roman" panose="02020603050405020304" pitchFamily="18" charset="0"/>
                        </a:rPr>
                        <a:t>Corynebacterium</a:t>
                      </a:r>
                      <a:r>
                        <a:rPr lang="en-US" sz="1050" b="0" i="0" u="none" strike="noStrike" dirty="0">
                          <a:solidFill>
                            <a:srgbClr val="000000"/>
                          </a:solidFill>
                          <a:effectLst/>
                          <a:latin typeface="Times New Roman" panose="02020603050405020304" pitchFamily="18" charset="0"/>
                        </a:rPr>
                        <a:t> sp. (genus-level identification only), </a:t>
                      </a:r>
                      <a:r>
                        <a:rPr lang="en-US" sz="1050" b="0" i="1" u="none" strike="noStrike" dirty="0">
                          <a:solidFill>
                            <a:srgbClr val="000000"/>
                          </a:solidFill>
                          <a:effectLst/>
                          <a:latin typeface="Times New Roman" panose="02020603050405020304" pitchFamily="18" charset="0"/>
                        </a:rPr>
                        <a:t>C. </a:t>
                      </a:r>
                      <a:r>
                        <a:rPr lang="en-US" sz="1050" b="0" i="1" u="none" strike="noStrike" dirty="0" err="1">
                          <a:solidFill>
                            <a:srgbClr val="000000"/>
                          </a:solidFill>
                          <a:effectLst/>
                          <a:latin typeface="Times New Roman" panose="02020603050405020304" pitchFamily="18" charset="0"/>
                        </a:rPr>
                        <a:t>amycolatum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callunae</a:t>
                      </a:r>
                      <a:r>
                        <a:rPr lang="en-US" sz="1050" b="0" i="1" u="none" strike="noStrike" dirty="0">
                          <a:solidFill>
                            <a:srgbClr val="000000"/>
                          </a:solidFill>
                          <a:effectLst/>
                          <a:latin typeface="Times New Roman" panose="02020603050405020304" pitchFamily="18" charset="0"/>
                        </a:rPr>
                        <a:t>, C. casei, C. </a:t>
                      </a:r>
                      <a:r>
                        <a:rPr lang="en-US" sz="1050" b="0" i="1" u="none" strike="noStrike" dirty="0" err="1">
                          <a:solidFill>
                            <a:srgbClr val="000000"/>
                          </a:solidFill>
                          <a:effectLst/>
                          <a:latin typeface="Times New Roman" panose="02020603050405020304" pitchFamily="18" charset="0"/>
                        </a:rPr>
                        <a:t>confusum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glutamicum</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stationis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ulcerans</a:t>
                      </a:r>
                      <a:r>
                        <a:rPr lang="en-US" sz="1050" b="0" i="1" u="none" strike="noStrike" dirty="0">
                          <a:solidFill>
                            <a:srgbClr val="000000"/>
                          </a:solidFill>
                          <a:effectLst/>
                          <a:latin typeface="Times New Roman" panose="02020603050405020304" pitchFamily="18" charset="0"/>
                        </a:rPr>
                        <a:t>, C. </a:t>
                      </a:r>
                      <a:r>
                        <a:rPr lang="en-US" sz="1050" b="0" i="1" u="none" strike="noStrike" dirty="0" err="1">
                          <a:solidFill>
                            <a:srgbClr val="000000"/>
                          </a:solidFill>
                          <a:effectLst/>
                          <a:latin typeface="Times New Roman" panose="02020603050405020304" pitchFamily="18" charset="0"/>
                        </a:rPr>
                        <a:t>variabile</a:t>
                      </a:r>
                      <a:r>
                        <a:rPr lang="en-US" sz="1050" b="0" i="1" u="none" strike="noStrike" dirty="0">
                          <a:solidFill>
                            <a:srgbClr val="000000"/>
                          </a:solidFill>
                          <a:effectLst/>
                          <a:latin typeface="Times New Roman" panose="02020603050405020304" pitchFamily="18" charset="0"/>
                        </a:rPr>
                        <a:t>, C. xerosis</a:t>
                      </a:r>
                      <a:endParaRPr lang="en-US" sz="1050" b="0" i="0" u="none" strike="noStrike" dirty="0">
                        <a:solidFill>
                          <a:srgbClr val="000000"/>
                        </a:solidFill>
                        <a:effectLst/>
                        <a:latin typeface="Times New Roman" panose="02020603050405020304" pitchFamily="18" charset="0"/>
                      </a:endParaRPr>
                    </a:p>
                  </a:txBody>
                  <a:tcPr marL="4784" marR="4784" marT="47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99967644"/>
                  </a:ext>
                </a:extLst>
              </a:tr>
            </a:tbl>
          </a:graphicData>
        </a:graphic>
      </p:graphicFrame>
    </p:spTree>
    <p:extLst>
      <p:ext uri="{BB962C8B-B14F-4D97-AF65-F5344CB8AC3E}">
        <p14:creationId xmlns:p14="http://schemas.microsoft.com/office/powerpoint/2010/main" val="562753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A853549-C379-BB7A-8FB9-23FE50FB71B0}"/>
              </a:ext>
            </a:extLst>
          </p:cNvPr>
          <p:cNvGraphicFramePr>
            <a:graphicFrameLocks noGrp="1"/>
          </p:cNvGraphicFramePr>
          <p:nvPr>
            <p:extLst>
              <p:ext uri="{D42A27DB-BD31-4B8C-83A1-F6EECF244321}">
                <p14:modId xmlns:p14="http://schemas.microsoft.com/office/powerpoint/2010/main" val="3439283370"/>
              </p:ext>
            </p:extLst>
          </p:nvPr>
        </p:nvGraphicFramePr>
        <p:xfrm>
          <a:off x="450477" y="1263383"/>
          <a:ext cx="11291046" cy="4331233"/>
        </p:xfrm>
        <a:graphic>
          <a:graphicData uri="http://schemas.openxmlformats.org/drawingml/2006/table">
            <a:tbl>
              <a:tblPr/>
              <a:tblGrid>
                <a:gridCol w="93315">
                  <a:extLst>
                    <a:ext uri="{9D8B030D-6E8A-4147-A177-3AD203B41FA5}">
                      <a16:colId xmlns:a16="http://schemas.microsoft.com/office/drawing/2014/main" val="769865378"/>
                    </a:ext>
                  </a:extLst>
                </a:gridCol>
                <a:gridCol w="1374267">
                  <a:extLst>
                    <a:ext uri="{9D8B030D-6E8A-4147-A177-3AD203B41FA5}">
                      <a16:colId xmlns:a16="http://schemas.microsoft.com/office/drawing/2014/main" val="3395519013"/>
                    </a:ext>
                  </a:extLst>
                </a:gridCol>
                <a:gridCol w="576853">
                  <a:extLst>
                    <a:ext uri="{9D8B030D-6E8A-4147-A177-3AD203B41FA5}">
                      <a16:colId xmlns:a16="http://schemas.microsoft.com/office/drawing/2014/main" val="3042258614"/>
                    </a:ext>
                  </a:extLst>
                </a:gridCol>
                <a:gridCol w="746515">
                  <a:extLst>
                    <a:ext uri="{9D8B030D-6E8A-4147-A177-3AD203B41FA5}">
                      <a16:colId xmlns:a16="http://schemas.microsoft.com/office/drawing/2014/main" val="887935479"/>
                    </a:ext>
                  </a:extLst>
                </a:gridCol>
                <a:gridCol w="729549">
                  <a:extLst>
                    <a:ext uri="{9D8B030D-6E8A-4147-A177-3AD203B41FA5}">
                      <a16:colId xmlns:a16="http://schemas.microsoft.com/office/drawing/2014/main" val="3063093558"/>
                    </a:ext>
                  </a:extLst>
                </a:gridCol>
                <a:gridCol w="687133">
                  <a:extLst>
                    <a:ext uri="{9D8B030D-6E8A-4147-A177-3AD203B41FA5}">
                      <a16:colId xmlns:a16="http://schemas.microsoft.com/office/drawing/2014/main" val="771223911"/>
                    </a:ext>
                  </a:extLst>
                </a:gridCol>
                <a:gridCol w="805897">
                  <a:extLst>
                    <a:ext uri="{9D8B030D-6E8A-4147-A177-3AD203B41FA5}">
                      <a16:colId xmlns:a16="http://schemas.microsoft.com/office/drawing/2014/main" val="1602776892"/>
                    </a:ext>
                  </a:extLst>
                </a:gridCol>
                <a:gridCol w="797415">
                  <a:extLst>
                    <a:ext uri="{9D8B030D-6E8A-4147-A177-3AD203B41FA5}">
                      <a16:colId xmlns:a16="http://schemas.microsoft.com/office/drawing/2014/main" val="1677029251"/>
                    </a:ext>
                  </a:extLst>
                </a:gridCol>
                <a:gridCol w="746515">
                  <a:extLst>
                    <a:ext uri="{9D8B030D-6E8A-4147-A177-3AD203B41FA5}">
                      <a16:colId xmlns:a16="http://schemas.microsoft.com/office/drawing/2014/main" val="2277144127"/>
                    </a:ext>
                  </a:extLst>
                </a:gridCol>
                <a:gridCol w="746515">
                  <a:extLst>
                    <a:ext uri="{9D8B030D-6E8A-4147-A177-3AD203B41FA5}">
                      <a16:colId xmlns:a16="http://schemas.microsoft.com/office/drawing/2014/main" val="3850453408"/>
                    </a:ext>
                  </a:extLst>
                </a:gridCol>
                <a:gridCol w="814381">
                  <a:extLst>
                    <a:ext uri="{9D8B030D-6E8A-4147-A177-3AD203B41FA5}">
                      <a16:colId xmlns:a16="http://schemas.microsoft.com/office/drawing/2014/main" val="3960967241"/>
                    </a:ext>
                  </a:extLst>
                </a:gridCol>
                <a:gridCol w="916178">
                  <a:extLst>
                    <a:ext uri="{9D8B030D-6E8A-4147-A177-3AD203B41FA5}">
                      <a16:colId xmlns:a16="http://schemas.microsoft.com/office/drawing/2014/main" val="1315797940"/>
                    </a:ext>
                  </a:extLst>
                </a:gridCol>
                <a:gridCol w="729549">
                  <a:extLst>
                    <a:ext uri="{9D8B030D-6E8A-4147-A177-3AD203B41FA5}">
                      <a16:colId xmlns:a16="http://schemas.microsoft.com/office/drawing/2014/main" val="952564952"/>
                    </a:ext>
                  </a:extLst>
                </a:gridCol>
                <a:gridCol w="754999">
                  <a:extLst>
                    <a:ext uri="{9D8B030D-6E8A-4147-A177-3AD203B41FA5}">
                      <a16:colId xmlns:a16="http://schemas.microsoft.com/office/drawing/2014/main" val="472684645"/>
                    </a:ext>
                  </a:extLst>
                </a:gridCol>
                <a:gridCol w="771965">
                  <a:extLst>
                    <a:ext uri="{9D8B030D-6E8A-4147-A177-3AD203B41FA5}">
                      <a16:colId xmlns:a16="http://schemas.microsoft.com/office/drawing/2014/main" val="199688430"/>
                    </a:ext>
                  </a:extLst>
                </a:gridCol>
              </a:tblGrid>
              <a:tr h="1279106">
                <a:tc gridSpan="15">
                  <a:txBody>
                    <a:bodyPr/>
                    <a:lstStyle/>
                    <a:p>
                      <a:pPr algn="l" fontAlgn="ctr"/>
                      <a:r>
                        <a:rPr lang="en-US" sz="1100" b="1" i="0" u="none" strike="noStrike" dirty="0">
                          <a:solidFill>
                            <a:srgbClr val="000000"/>
                          </a:solidFill>
                          <a:effectLst/>
                          <a:latin typeface="Times New Roman" panose="02020603050405020304" pitchFamily="18" charset="0"/>
                        </a:rPr>
                        <a:t>Table 2. </a:t>
                      </a:r>
                      <a:r>
                        <a:rPr lang="en-US" sz="1100" b="0" i="0" u="none" strike="noStrike" dirty="0">
                          <a:solidFill>
                            <a:srgbClr val="000000"/>
                          </a:solidFill>
                          <a:effectLst/>
                          <a:latin typeface="Times New Roman" panose="02020603050405020304" pitchFamily="18" charset="0"/>
                        </a:rPr>
                        <a:t>Quarter-level prevalence of seven most common non-</a:t>
                      </a:r>
                      <a:r>
                        <a:rPr lang="en-US" sz="1100" b="0" i="1" u="none" strike="noStrike" dirty="0">
                          <a:solidFill>
                            <a:srgbClr val="000000"/>
                          </a:solidFill>
                          <a:effectLst/>
                          <a:latin typeface="Times New Roman" panose="02020603050405020304" pitchFamily="18" charset="0"/>
                        </a:rPr>
                        <a:t>aureus</a:t>
                      </a:r>
                      <a:r>
                        <a:rPr lang="en-US" sz="1100" b="0" i="0" u="none" strike="noStrike" dirty="0">
                          <a:solidFill>
                            <a:srgbClr val="000000"/>
                          </a:solidFill>
                          <a:effectLst/>
                          <a:latin typeface="Times New Roman" panose="02020603050405020304" pitchFamily="18" charset="0"/>
                        </a:rPr>
                        <a:t> staphylococci and mammaliicocci (NASM)</a:t>
                      </a:r>
                      <a:r>
                        <a:rPr lang="en-US" sz="1100" b="0" i="1" u="none" strike="noStrike" dirty="0">
                          <a:solidFill>
                            <a:srgbClr val="000000"/>
                          </a:solidFill>
                          <a:effectLst/>
                          <a:latin typeface="Times New Roman" panose="02020603050405020304" pitchFamily="18" charset="0"/>
                        </a:rPr>
                        <a:t> </a:t>
                      </a:r>
                      <a:r>
                        <a:rPr lang="en-US" sz="1100" b="0" i="0" u="none" strike="noStrike" dirty="0">
                          <a:solidFill>
                            <a:srgbClr val="000000"/>
                          </a:solidFill>
                          <a:effectLst/>
                          <a:latin typeface="Times New Roman" panose="02020603050405020304" pitchFamily="18" charset="0"/>
                        </a:rPr>
                        <a:t>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935" marR="3935" marT="39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4914938"/>
                  </a:ext>
                </a:extLst>
              </a:tr>
              <a:tr h="236026">
                <a:tc gridSpan="2">
                  <a:txBody>
                    <a:bodyPr/>
                    <a:lstStyle/>
                    <a:p>
                      <a:pPr algn="l" fontAlgn="b"/>
                      <a:endParaRPr lang="en-US" sz="1200" b="0" i="0" u="none" strike="noStrike" dirty="0">
                        <a:solidFill>
                          <a:srgbClr val="000000"/>
                        </a:solidFill>
                        <a:effectLst/>
                        <a:latin typeface="Times New Roman" panose="02020603050405020304" pitchFamily="18" charset="0"/>
                      </a:endParaRPr>
                    </a:p>
                  </a:txBody>
                  <a:tcPr marL="3935" marR="3935" marT="393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r>
                        <a:rPr lang="en-US" sz="1100" b="0" i="0" u="none" strike="noStrike" dirty="0">
                          <a:solidFill>
                            <a:srgbClr val="000000"/>
                          </a:solidFill>
                          <a:effectLst/>
                          <a:latin typeface="Times New Roman" panose="02020603050405020304" pitchFamily="18" charset="0"/>
                        </a:rPr>
                        <a:t>TS-1</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TS-2</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TS-3</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TS-4</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TS-5</a:t>
                      </a: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TS avg.</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BP-1</a:t>
                      </a:r>
                    </a:p>
                  </a:txBody>
                  <a:tcPr marL="3935" marR="3935" marT="3935"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BP-2</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BP-3</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BP-4</a:t>
                      </a: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BP-5</a:t>
                      </a: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BP avg.</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Overall</a:t>
                      </a:r>
                    </a:p>
                  </a:txBody>
                  <a:tcPr marL="3935" marR="3935" marT="393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743526701"/>
                  </a:ext>
                </a:extLst>
              </a:tr>
              <a:tr h="220798">
                <a:tc gridSpan="2">
                  <a:txBody>
                    <a:bodyPr/>
                    <a:lstStyle/>
                    <a:p>
                      <a:pPr algn="l" fontAlgn="ctr"/>
                      <a:r>
                        <a:rPr lang="en-US" sz="1100" b="0" i="0" u="none" strike="noStrike">
                          <a:solidFill>
                            <a:srgbClr val="000000"/>
                          </a:solidFill>
                          <a:effectLst/>
                          <a:latin typeface="Times New Roman" panose="02020603050405020304" pitchFamily="18" charset="0"/>
                        </a:rPr>
                        <a:t>Num. farm visits</a:t>
                      </a:r>
                    </a:p>
                  </a:txBody>
                  <a:tcPr marL="3935" marR="3935" marT="393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15</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w="12700" cap="flat" cmpd="sng" algn="ctr">
                      <a:no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4</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2</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3</a:t>
                      </a:r>
                    </a:p>
                  </a:txBody>
                  <a:tcPr marL="3935" marR="3935" marT="3935" marB="0" anchor="ctr">
                    <a:lnL>
                      <a:noFill/>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30</a:t>
                      </a:r>
                    </a:p>
                  </a:txBody>
                  <a:tcPr marL="3935" marR="3935" marT="393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1842991"/>
                  </a:ext>
                </a:extLst>
              </a:tr>
              <a:tr h="220798">
                <a:tc gridSpan="2">
                  <a:txBody>
                    <a:bodyPr/>
                    <a:lstStyle/>
                    <a:p>
                      <a:pPr algn="l" fontAlgn="ctr"/>
                      <a:r>
                        <a:rPr lang="en-US" sz="1100" b="0" i="0" u="none" strike="noStrike" dirty="0">
                          <a:solidFill>
                            <a:srgbClr val="000000"/>
                          </a:solidFill>
                          <a:effectLst/>
                          <a:latin typeface="Times New Roman" panose="02020603050405020304" pitchFamily="18" charset="0"/>
                        </a:rPr>
                        <a:t>NASM species</a:t>
                      </a:r>
                    </a:p>
                  </a:txBody>
                  <a:tcPr marL="3935" marR="3935" marT="393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hMerge="1">
                  <a:txBody>
                    <a:bodyPr/>
                    <a:lstStyle/>
                    <a:p>
                      <a:endParaRPr lang="en-US"/>
                    </a:p>
                  </a:txBody>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a:solidFill>
                            <a:srgbClr val="000000"/>
                          </a:solidFill>
                          <a:effectLst/>
                          <a:latin typeface="Times New Roman" panose="02020603050405020304" pitchFamily="18" charset="0"/>
                        </a:rPr>
                        <a:t> </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 </a:t>
                      </a:r>
                    </a:p>
                  </a:txBody>
                  <a:tcPr marL="3935" marR="3935" marT="393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100" b="0" i="0" u="none" strike="noStrike" dirty="0">
                          <a:solidFill>
                            <a:srgbClr val="000000"/>
                          </a:solidFill>
                          <a:effectLst/>
                          <a:latin typeface="Times New Roman" panose="02020603050405020304" pitchFamily="18" charset="0"/>
                        </a:rPr>
                        <a:t> </a:t>
                      </a:r>
                    </a:p>
                  </a:txBody>
                  <a:tcPr marL="3935" marR="3935" marT="393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320627"/>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chromogenes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13.1 (5.3-16.8)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15.2 (13.3-21.7)</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7.8 (6.5-10.1)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16.1 (6.5-21.8)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14.6 (5.3-21.8)</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961185398"/>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haemolyticus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3 (2.1-3.3)</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5786615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simulans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6917155"/>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equorum</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13907996"/>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agnetis</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0.8 (0.8-0.9)</a:t>
                      </a:r>
                      <a:endParaRPr lang="en-US" sz="1100" b="0" i="0" u="none" strike="noStrike" dirty="0">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74096840"/>
                  </a:ext>
                </a:extLst>
              </a:tr>
              <a:tr h="220798">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devriesei</a:t>
                      </a: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01183687"/>
                  </a:ext>
                </a:extLst>
              </a:tr>
              <a:tr h="228411">
                <a:tc>
                  <a:txBody>
                    <a:bodyPr/>
                    <a:lstStyle/>
                    <a:p>
                      <a:pPr algn="l" fontAlgn="ctr"/>
                      <a:endParaRPr lang="en-US" sz="1100" b="0" i="1" u="none" strike="noStrike">
                        <a:solidFill>
                          <a:srgbClr val="000000"/>
                        </a:solidFill>
                        <a:effectLst/>
                        <a:latin typeface="Times New Roman" panose="02020603050405020304" pitchFamily="18" charset="0"/>
                      </a:endParaRPr>
                    </a:p>
                  </a:txBody>
                  <a:tcPr marL="3935" marR="3935" marT="393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l" fontAlgn="ctr"/>
                      <a:r>
                        <a:rPr lang="en-US" sz="1100" b="0" i="1" u="none" strike="noStrike">
                          <a:solidFill>
                            <a:srgbClr val="000000"/>
                          </a:solidFill>
                          <a:effectLst/>
                          <a:latin typeface="Times New Roman" panose="02020603050405020304" pitchFamily="18" charset="0"/>
                        </a:rPr>
                        <a:t>Staphylococcus warneri</a:t>
                      </a: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100" b="0" i="0" u="none" strike="noStrike">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100" b="0" i="0" u="none" strike="noStrike">
                        <a:solidFill>
                          <a:srgbClr val="000000"/>
                        </a:solidFill>
                        <a:effectLst/>
                        <a:latin typeface="Times New Roman" panose="02020603050405020304" pitchFamily="18" charset="0"/>
                      </a:endParaRPr>
                    </a:p>
                  </a:txBody>
                  <a:tcPr marL="3935" marR="3935" marT="3935" marB="0" anchor="ctr">
                    <a:lnL>
                      <a:noFill/>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(0-2.4)</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0 (0-2.6)</a:t>
                      </a:r>
                      <a:endParaRPr lang="en-US" sz="1100" b="0" i="0" u="none" strike="noStrike" dirty="0">
                        <a:solidFill>
                          <a:srgbClr val="000000"/>
                        </a:solidFill>
                        <a:effectLst/>
                        <a:latin typeface="Times New Roman" panose="02020603050405020304" pitchFamily="18" charset="0"/>
                      </a:endParaRPr>
                    </a:p>
                  </a:txBody>
                  <a:tcPr marL="3935" marR="3935" marT="3935"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9648424"/>
                  </a:ext>
                </a:extLst>
              </a:tr>
            </a:tbl>
          </a:graphicData>
        </a:graphic>
      </p:graphicFrame>
    </p:spTree>
    <p:extLst>
      <p:ext uri="{BB962C8B-B14F-4D97-AF65-F5344CB8AC3E}">
        <p14:creationId xmlns:p14="http://schemas.microsoft.com/office/powerpoint/2010/main" val="784144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6" y="379461"/>
            <a:ext cx="10875857"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1</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433151"/>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prevalence of IMI by pathogen similar to previous work</a:t>
            </a: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prevalence of IMI by pathogen similar between BP and TS</a:t>
            </a:r>
          </a:p>
          <a:p>
            <a:pPr marL="0" indent="0">
              <a:buSzPct val="75000"/>
              <a:buNone/>
            </a:pP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i="1" dirty="0"/>
          </a:p>
          <a:p>
            <a:pPr marL="0" indent="0">
              <a:buSzPct val="75000"/>
              <a:buNone/>
            </a:pPr>
            <a:r>
              <a:rPr lang="en-US" sz="18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rPr>
              <a:t>Staphylococcal and </a:t>
            </a:r>
            <a:r>
              <a:rPr lang="en-US" sz="2400" b="1" i="1" dirty="0" err="1">
                <a:latin typeface="Calibri" panose="020F0502020204030204" pitchFamily="34" charset="0"/>
                <a:ea typeface="Calibri" panose="020F0502020204030204" pitchFamily="34" charset="0"/>
              </a:rPr>
              <a:t>mammaliicoccal</a:t>
            </a:r>
            <a:r>
              <a:rPr lang="en-US" sz="2400" b="1" i="1" dirty="0">
                <a:latin typeface="Calibri" panose="020F0502020204030204" pitchFamily="34" charset="0"/>
                <a:ea typeface="Calibri" panose="020F0502020204030204" pitchFamily="34" charset="0"/>
              </a:rPr>
              <a:t> species (SaM) are dominant organisms causing IMI on organic dairy farms in Vermont</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Median quarter-level prevalence for NASM of 20%</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Staph. aureus third most commonly identified IMI pathogen (3.2%)</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Staph. chromogenes leading cause of IMI at species level (14.6%)</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SzPct val="75000"/>
              <a:buNone/>
            </a:pPr>
            <a:endParaRPr lang="en-US"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620265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79" y="420607"/>
            <a:ext cx="9147613" cy="1067836"/>
          </a:xfrm>
          <a:noFill/>
          <a:ln>
            <a:noFill/>
          </a:ln>
        </p:spPr>
        <p:txBody>
          <a:bodyPr>
            <a:normAutofit fontScale="90000"/>
          </a:bodyPr>
          <a:lstStyle/>
          <a:p>
            <a:r>
              <a:rPr lang="en-US" sz="3600" b="1" i="1" dirty="0">
                <a:effectLst>
                  <a:outerShdw blurRad="38100" dist="38100" dir="2700000" algn="tl">
                    <a:srgbClr val="000000">
                      <a:alpha val="43137"/>
                    </a:srgbClr>
                  </a:outerShdw>
                </a:effectLst>
                <a:latin typeface="+mn-lt"/>
              </a:rPr>
              <a:t>Non-aureus staphylococci and mammaliicocci (NASM) mastitis: An overview</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488443"/>
            <a:ext cx="7799590" cy="5189573"/>
          </a:xfrm>
          <a:noFill/>
          <a:ln>
            <a:noFill/>
          </a:ln>
        </p:spPr>
        <p:txBody>
          <a:bodyPr>
            <a:normAutofit fontScale="92500" lnSpcReduction="10000"/>
          </a:bodyPr>
          <a:lstStyle/>
          <a:p>
            <a:pPr>
              <a:lnSpc>
                <a:spcPts val="600"/>
              </a:lnSpc>
              <a:buSzPct val="75000"/>
              <a:buFont typeface="Wingdings" panose="05000000000000000000" pitchFamily="2" charset="2"/>
              <a:buChar char="§"/>
            </a:pPr>
            <a:endParaRPr lang="en-US" sz="10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endParaRPr lang="en-US" sz="20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P</a:t>
            </a:r>
            <a:r>
              <a:rPr lang="en-US" sz="2400" b="1" i="1" dirty="0">
                <a:effectLst/>
                <a:latin typeface="Calibri" panose="020F0502020204030204" pitchFamily="34" charset="0"/>
                <a:ea typeface="Calibri" panose="020F0502020204030204" pitchFamily="34" charset="0"/>
              </a:rPr>
              <a:t>redominant pathogen group causing intramammary infections (IMI) in dairy animals globally </a:t>
            </a:r>
          </a:p>
          <a:p>
            <a:pPr marL="0" indent="0">
              <a:buSzPct val="75000"/>
              <a:buNone/>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Primarily associated with subclinical mastitis</a:t>
            </a:r>
          </a:p>
          <a:p>
            <a:pPr marL="0" indent="0">
              <a:buSzPct val="75000"/>
              <a:buNone/>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G</a:t>
            </a:r>
            <a:r>
              <a:rPr lang="en-US" sz="2400" b="1" i="1" dirty="0">
                <a:effectLst/>
                <a:latin typeface="Calibri" panose="020F0502020204030204" pitchFamily="34" charset="0"/>
                <a:ea typeface="Calibri" panose="020F0502020204030204" pitchFamily="34" charset="0"/>
                <a:cs typeface="Times New Roman" panose="02020603050405020304" pitchFamily="18" charset="0"/>
              </a:rPr>
              <a:t>ram-positive group of bacteria comprised of a diverse group of different species</a:t>
            </a:r>
          </a:p>
          <a:p>
            <a:pPr>
              <a:buSzPct val="75000"/>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Five most common species </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 chromogenes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S. simulans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 xylosus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S. haemolyticus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 epidermidis</a:t>
            </a:r>
          </a:p>
          <a:p>
            <a:pPr lvl="1">
              <a:buSzPct val="75000"/>
              <a:buFont typeface="Wingdings" panose="05000000000000000000" pitchFamily="2" charset="2"/>
              <a:buChar char="§"/>
            </a:pP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0" name="Picture 2" descr="&lt;i&gt;Staphylococcus chromogenes&lt;/i&gt;">
            <a:extLst>
              <a:ext uri="{FF2B5EF4-FFF2-40B4-BE49-F238E27FC236}">
                <a16:creationId xmlns:a16="http://schemas.microsoft.com/office/drawing/2014/main" id="{043D0510-50A1-E069-11D7-E7E11F4F28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 r="50000" b="1"/>
          <a:stretch/>
        </p:blipFill>
        <p:spPr bwMode="auto">
          <a:xfrm>
            <a:off x="8432722" y="1691116"/>
            <a:ext cx="1247727" cy="12455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t;i&gt;Staphylococcus epidermidis&lt;/i&gt;">
            <a:extLst>
              <a:ext uri="{FF2B5EF4-FFF2-40B4-BE49-F238E27FC236}">
                <a16:creationId xmlns:a16="http://schemas.microsoft.com/office/drawing/2014/main" id="{3A56EA14-D09B-3C28-E8C9-25DFD561C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9" r="50000"/>
          <a:stretch/>
        </p:blipFill>
        <p:spPr bwMode="auto">
          <a:xfrm>
            <a:off x="9269336" y="4503850"/>
            <a:ext cx="1457574" cy="14407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4D89851-4137-7CA6-4B4C-77CA1D611647}"/>
              </a:ext>
            </a:extLst>
          </p:cNvPr>
          <p:cNvPicPr>
            <a:picLocks noChangeAspect="1"/>
          </p:cNvPicPr>
          <p:nvPr/>
        </p:nvPicPr>
        <p:blipFill rotWithShape="1">
          <a:blip r:embed="rId5"/>
          <a:srcRect l="27902" t="25490" r="56500" b="18089"/>
          <a:stretch/>
        </p:blipFill>
        <p:spPr>
          <a:xfrm>
            <a:off x="8434969" y="3014081"/>
            <a:ext cx="1381089" cy="1405074"/>
          </a:xfrm>
          <a:prstGeom prst="rect">
            <a:avLst/>
          </a:prstGeom>
        </p:spPr>
      </p:pic>
      <p:pic>
        <p:nvPicPr>
          <p:cNvPr id="12" name="Picture 11">
            <a:extLst>
              <a:ext uri="{FF2B5EF4-FFF2-40B4-BE49-F238E27FC236}">
                <a16:creationId xmlns:a16="http://schemas.microsoft.com/office/drawing/2014/main" id="{8D83AF53-D993-385F-2C38-992A9D8832DB}"/>
              </a:ext>
            </a:extLst>
          </p:cNvPr>
          <p:cNvPicPr>
            <a:picLocks noChangeAspect="1"/>
          </p:cNvPicPr>
          <p:nvPr/>
        </p:nvPicPr>
        <p:blipFill rotWithShape="1">
          <a:blip r:embed="rId6"/>
          <a:srcRect l="14480" t="21262" r="65100" b="7423"/>
          <a:stretch/>
        </p:blipFill>
        <p:spPr>
          <a:xfrm>
            <a:off x="10036366" y="3023497"/>
            <a:ext cx="1381089" cy="1356558"/>
          </a:xfrm>
          <a:prstGeom prst="rect">
            <a:avLst/>
          </a:prstGeom>
        </p:spPr>
      </p:pic>
      <p:pic>
        <p:nvPicPr>
          <p:cNvPr id="15" name="Picture 14">
            <a:extLst>
              <a:ext uri="{FF2B5EF4-FFF2-40B4-BE49-F238E27FC236}">
                <a16:creationId xmlns:a16="http://schemas.microsoft.com/office/drawing/2014/main" id="{3EF3A536-4744-1F1E-F23B-AF2D66205E72}"/>
              </a:ext>
            </a:extLst>
          </p:cNvPr>
          <p:cNvPicPr>
            <a:picLocks noChangeAspect="1"/>
          </p:cNvPicPr>
          <p:nvPr/>
        </p:nvPicPr>
        <p:blipFill rotWithShape="1">
          <a:blip r:embed="rId7"/>
          <a:srcRect l="14827" t="18674" r="64900" b="25556"/>
          <a:stretch/>
        </p:blipFill>
        <p:spPr>
          <a:xfrm>
            <a:off x="9959880" y="1732636"/>
            <a:ext cx="1457575" cy="1127735"/>
          </a:xfrm>
          <a:prstGeom prst="rect">
            <a:avLst/>
          </a:prstGeom>
        </p:spPr>
      </p:pic>
    </p:spTree>
    <p:extLst>
      <p:ext uri="{BB962C8B-B14F-4D97-AF65-F5344CB8AC3E}">
        <p14:creationId xmlns:p14="http://schemas.microsoft.com/office/powerpoint/2010/main" val="478349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79" y="420607"/>
            <a:ext cx="8336729" cy="1067836"/>
          </a:xfrm>
          <a:noFill/>
          <a:ln>
            <a:noFill/>
          </a:ln>
        </p:spPr>
        <p:txBody>
          <a:bodyPr>
            <a:normAutofit fontScale="90000"/>
          </a:bodyPr>
          <a:lstStyle/>
          <a:p>
            <a:r>
              <a:rPr lang="en-US" sz="3600" b="1" i="1" dirty="0">
                <a:effectLst>
                  <a:outerShdw blurRad="38100" dist="38100" dir="2700000" algn="tl">
                    <a:srgbClr val="000000">
                      <a:alpha val="43137"/>
                    </a:srgbClr>
                  </a:outerShdw>
                </a:effectLst>
                <a:latin typeface="+mn-lt"/>
              </a:rPr>
              <a:t>Non-aureus staphylococci and </a:t>
            </a:r>
            <a:r>
              <a:rPr lang="en-US" sz="3600" b="1" i="1" dirty="0" err="1">
                <a:effectLst>
                  <a:outerShdw blurRad="38100" dist="38100" dir="2700000" algn="tl">
                    <a:srgbClr val="000000">
                      <a:alpha val="43137"/>
                    </a:srgbClr>
                  </a:outerShdw>
                </a:effectLst>
                <a:latin typeface="+mn-lt"/>
              </a:rPr>
              <a:t>mammaliicocci</a:t>
            </a:r>
            <a:r>
              <a:rPr lang="en-US" sz="3600" b="1" i="1" dirty="0">
                <a:effectLst>
                  <a:outerShdw blurRad="38100" dist="38100" dir="2700000" algn="tl">
                    <a:srgbClr val="000000">
                      <a:alpha val="43137"/>
                    </a:srgbClr>
                  </a:outerShdw>
                </a:effectLst>
                <a:latin typeface="+mn-lt"/>
              </a:rPr>
              <a:t> (NASM) mastitis: Why do we care?</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79" y="1630156"/>
            <a:ext cx="7279476" cy="4673818"/>
          </a:xfrm>
          <a:noFill/>
          <a:ln>
            <a:noFill/>
          </a:ln>
        </p:spPr>
        <p:txBody>
          <a:bodyPr>
            <a:normAutofit/>
          </a:bodyPr>
          <a:lstStyle/>
          <a:p>
            <a:pPr>
              <a:lnSpc>
                <a:spcPts val="600"/>
              </a:lnSpc>
              <a:buSzPct val="75000"/>
              <a:buFont typeface="Wingdings" panose="05000000000000000000" pitchFamily="2" charset="2"/>
              <a:buChar char="§"/>
            </a:pPr>
            <a:endParaRPr lang="en-US" sz="20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Long been considered “minor pathogens”</a:t>
            </a:r>
          </a:p>
          <a:p>
            <a:pPr>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NASM as </a:t>
            </a:r>
            <a:r>
              <a:rPr lang="en-US" sz="2400" b="1" i="1" dirty="0">
                <a:latin typeface="Calibri" panose="020F0502020204030204" pitchFamily="34" charset="0"/>
                <a:ea typeface="Calibri" panose="020F0502020204030204" pitchFamily="34" charset="0"/>
                <a:cs typeface="Times New Roman" panose="02020603050405020304" pitchFamily="18" charset="0"/>
              </a:rPr>
              <a:t>a group </a:t>
            </a:r>
            <a:r>
              <a:rPr lang="en-US" sz="2400" b="1" i="1" dirty="0">
                <a:effectLst/>
                <a:latin typeface="Calibri" panose="020F0502020204030204" pitchFamily="34" charset="0"/>
                <a:ea typeface="Calibri" panose="020F0502020204030204" pitchFamily="34" charset="0"/>
                <a:cs typeface="Times New Roman" panose="02020603050405020304" pitchFamily="18" charset="0"/>
              </a:rPr>
              <a:t>increase somatic cell count (SCC)</a:t>
            </a:r>
          </a:p>
          <a:p>
            <a:pPr>
              <a:buSzPct val="75000"/>
              <a:buFont typeface="Wingdings" panose="05000000000000000000" pitchFamily="2" charset="2"/>
              <a:buChar char="§"/>
            </a:pPr>
            <a:endParaRPr lang="en-US" sz="2400" b="1" i="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Pct val="75000"/>
              <a:buNone/>
              <a:tabLst/>
              <a:defRPr/>
            </a:pPr>
            <a:r>
              <a:rPr lang="en-US" sz="2400" b="1" i="1" dirty="0">
                <a:solidFill>
                  <a:prstClr val="black"/>
                </a:solidFill>
                <a:latin typeface="Calibri" panose="020F0502020204030204" pitchFamily="34" charset="0"/>
                <a:ea typeface="Calibri" panose="020F0502020204030204" pitchFamily="34" charset="0"/>
              </a:rPr>
              <a:t>M</a:t>
            </a:r>
            <a:r>
              <a:rPr kumimoji="0" lang="en-US" sz="2400" b="1"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mn-cs"/>
              </a:rPr>
              <a:t>odern</a:t>
            </a:r>
            <a:r>
              <a:rPr kumimoji="0" lang="en-US" sz="2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mastitis control practices have minimized</a:t>
            </a:r>
            <a:r>
              <a:rPr kumimoji="0" lang="en-US" sz="24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effects of bacteria considered to be “major” pathogens</a:t>
            </a:r>
          </a:p>
          <a:p>
            <a:pPr lvl="1">
              <a:spcBef>
                <a:spcPts val="1000"/>
              </a:spcBef>
              <a:buSzPct val="75000"/>
              <a:buFont typeface="Wingdings" panose="05000000000000000000" pitchFamily="2" charset="2"/>
              <a:buChar char="§"/>
              <a:defRPr/>
            </a:pPr>
            <a:r>
              <a:rPr kumimoji="0" lang="en-US" sz="18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Sta</a:t>
            </a:r>
            <a:r>
              <a:rPr lang="en-US" sz="18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phylococcus</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aureus, Streptococcus agalactiae</a:t>
            </a:r>
          </a:p>
          <a:p>
            <a:pPr lvl="1">
              <a:spcBef>
                <a:spcPts val="1000"/>
              </a:spcBef>
              <a:buSzPct val="75000"/>
              <a:buFont typeface="Wingdings" panose="05000000000000000000" pitchFamily="2" charset="2"/>
              <a:buChar char="§"/>
              <a:defRPr/>
            </a:pPr>
            <a:endParaRPr kumimoji="0" lang="en-US" sz="180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defRPr/>
            </a:pPr>
            <a:r>
              <a:rPr lang="en-US" sz="24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NASM IMI leading contributor to bulk tank milk somatic cell count on farms with good milk quality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0" name="Picture 2" descr="&lt;i&gt;Staphylococcus chromogenes&lt;/i&gt;">
            <a:extLst>
              <a:ext uri="{FF2B5EF4-FFF2-40B4-BE49-F238E27FC236}">
                <a16:creationId xmlns:a16="http://schemas.microsoft.com/office/drawing/2014/main" id="{043D0510-50A1-E069-11D7-E7E11F4F28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 r="50000" b="1"/>
          <a:stretch/>
        </p:blipFill>
        <p:spPr bwMode="auto">
          <a:xfrm>
            <a:off x="8347378" y="1630156"/>
            <a:ext cx="1247727" cy="12455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t;i&gt;Staphylococcus epidermidis&lt;/i&gt;">
            <a:extLst>
              <a:ext uri="{FF2B5EF4-FFF2-40B4-BE49-F238E27FC236}">
                <a16:creationId xmlns:a16="http://schemas.microsoft.com/office/drawing/2014/main" id="{3A56EA14-D09B-3C28-E8C9-25DFD561C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9" r="50000"/>
          <a:stretch/>
        </p:blipFill>
        <p:spPr bwMode="auto">
          <a:xfrm>
            <a:off x="9183992" y="4442890"/>
            <a:ext cx="1457574" cy="14407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4D89851-4137-7CA6-4B4C-77CA1D611647}"/>
              </a:ext>
            </a:extLst>
          </p:cNvPr>
          <p:cNvPicPr>
            <a:picLocks noChangeAspect="1"/>
          </p:cNvPicPr>
          <p:nvPr/>
        </p:nvPicPr>
        <p:blipFill rotWithShape="1">
          <a:blip r:embed="rId5"/>
          <a:srcRect l="27902" t="25490" r="56500" b="18089"/>
          <a:stretch/>
        </p:blipFill>
        <p:spPr>
          <a:xfrm>
            <a:off x="8349625" y="2953121"/>
            <a:ext cx="1381089" cy="1405074"/>
          </a:xfrm>
          <a:prstGeom prst="rect">
            <a:avLst/>
          </a:prstGeom>
        </p:spPr>
      </p:pic>
      <p:pic>
        <p:nvPicPr>
          <p:cNvPr id="12" name="Picture 11">
            <a:extLst>
              <a:ext uri="{FF2B5EF4-FFF2-40B4-BE49-F238E27FC236}">
                <a16:creationId xmlns:a16="http://schemas.microsoft.com/office/drawing/2014/main" id="{8D83AF53-D993-385F-2C38-992A9D8832DB}"/>
              </a:ext>
            </a:extLst>
          </p:cNvPr>
          <p:cNvPicPr>
            <a:picLocks noChangeAspect="1"/>
          </p:cNvPicPr>
          <p:nvPr/>
        </p:nvPicPr>
        <p:blipFill rotWithShape="1">
          <a:blip r:embed="rId6"/>
          <a:srcRect l="14480" t="21262" r="65100" b="7423"/>
          <a:stretch/>
        </p:blipFill>
        <p:spPr>
          <a:xfrm>
            <a:off x="9951022" y="2962537"/>
            <a:ext cx="1381089" cy="1356558"/>
          </a:xfrm>
          <a:prstGeom prst="rect">
            <a:avLst/>
          </a:prstGeom>
        </p:spPr>
      </p:pic>
      <p:pic>
        <p:nvPicPr>
          <p:cNvPr id="15" name="Picture 14">
            <a:extLst>
              <a:ext uri="{FF2B5EF4-FFF2-40B4-BE49-F238E27FC236}">
                <a16:creationId xmlns:a16="http://schemas.microsoft.com/office/drawing/2014/main" id="{3EF3A536-4744-1F1E-F23B-AF2D66205E72}"/>
              </a:ext>
            </a:extLst>
          </p:cNvPr>
          <p:cNvPicPr>
            <a:picLocks noChangeAspect="1"/>
          </p:cNvPicPr>
          <p:nvPr/>
        </p:nvPicPr>
        <p:blipFill rotWithShape="1">
          <a:blip r:embed="rId7"/>
          <a:srcRect l="14827" t="18674" r="64900" b="25556"/>
          <a:stretch/>
        </p:blipFill>
        <p:spPr>
          <a:xfrm>
            <a:off x="9874536" y="1671676"/>
            <a:ext cx="1457575" cy="1127735"/>
          </a:xfrm>
          <a:prstGeom prst="rect">
            <a:avLst/>
          </a:prstGeom>
        </p:spPr>
      </p:pic>
    </p:spTree>
    <p:extLst>
      <p:ext uri="{BB962C8B-B14F-4D97-AF65-F5344CB8AC3E}">
        <p14:creationId xmlns:p14="http://schemas.microsoft.com/office/powerpoint/2010/main" val="1349304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7945544" cy="1067836"/>
          </a:xfrm>
          <a:noFill/>
          <a:ln>
            <a:noFill/>
          </a:ln>
        </p:spPr>
        <p:txBody>
          <a:bodyPr>
            <a:normAutofit fontScale="90000"/>
          </a:bodyPr>
          <a:lstStyle/>
          <a:p>
            <a:r>
              <a:rPr lang="en-US" sz="3600" b="1" i="1" dirty="0">
                <a:effectLst>
                  <a:outerShdw blurRad="38100" dist="38100" dir="2700000" algn="tl">
                    <a:srgbClr val="000000">
                      <a:alpha val="43137"/>
                    </a:srgbClr>
                  </a:outerShdw>
                </a:effectLst>
                <a:latin typeface="+mn-lt"/>
              </a:rPr>
              <a:t>Non-aureus staphylococci and mammaliicocci (NASM) mastitis: Diversity between species</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562986"/>
            <a:ext cx="7852500" cy="5007819"/>
          </a:xfrm>
          <a:noFill/>
          <a:ln>
            <a:noFill/>
          </a:ln>
        </p:spPr>
        <p:txBody>
          <a:bodyPr>
            <a:normAutofit/>
          </a:bodyPr>
          <a:lstStyle/>
          <a:p>
            <a:pPr>
              <a:lnSpc>
                <a:spcPts val="600"/>
              </a:lnSpc>
              <a:buSzPct val="75000"/>
              <a:buFont typeface="Wingdings" panose="05000000000000000000" pitchFamily="2" charset="2"/>
              <a:buChar char="§"/>
            </a:pPr>
            <a:endParaRPr lang="en-US" sz="1800" b="1"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rPr>
              <a:t>Extremely heterogenous group of bacteria</a:t>
            </a:r>
          </a:p>
          <a:p>
            <a:pPr>
              <a:buSzPct val="75000"/>
              <a:buFont typeface="Wingdings" panose="05000000000000000000" pitchFamily="2" charset="2"/>
              <a:buChar char="§"/>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NAS species differ </a:t>
            </a:r>
            <a:r>
              <a:rPr lang="en-US" sz="2400" b="1" i="1" dirty="0">
                <a:latin typeface="Calibri" panose="020F0502020204030204" pitchFamily="34" charset="0"/>
                <a:ea typeface="Calibri" panose="020F0502020204030204" pitchFamily="34" charset="0"/>
                <a:cs typeface="Times New Roman" panose="02020603050405020304" pitchFamily="18" charset="0"/>
              </a:rPr>
              <a:t>from each other in how they behave as an intramammary pathogen</a:t>
            </a:r>
            <a:endParaRPr lang="en-US" sz="2400" b="1" i="1" dirty="0">
              <a:effectLst/>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Ability to cause persistent infections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E</a:t>
            </a:r>
            <a:r>
              <a:rPr lang="en-US" sz="1800" i="1" dirty="0">
                <a:effectLst/>
                <a:latin typeface="Calibri" panose="020F0502020204030204" pitchFamily="34" charset="0"/>
                <a:ea typeface="Calibri" panose="020F0502020204030204" pitchFamily="34" charset="0"/>
                <a:cs typeface="Times New Roman" panose="02020603050405020304" pitchFamily="18" charset="0"/>
              </a:rPr>
              <a:t>ffect on milk yield </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D</a:t>
            </a:r>
            <a:r>
              <a:rPr lang="en-US" sz="1800" i="1" dirty="0">
                <a:effectLst/>
                <a:latin typeface="Calibri" panose="020F0502020204030204" pitchFamily="34" charset="0"/>
                <a:ea typeface="Calibri" panose="020F0502020204030204" pitchFamily="34" charset="0"/>
                <a:cs typeface="Times New Roman" panose="02020603050405020304" pitchFamily="18" charset="0"/>
              </a:rPr>
              <a:t>egree to which they cause an inflammatory reaction in the udder (measured by quarter SCC)</a:t>
            </a:r>
          </a:p>
          <a:p>
            <a:pPr marL="0" indent="0">
              <a:buSzPct val="75000"/>
              <a:buNone/>
            </a:pPr>
            <a:endParaRPr lang="en-US" sz="2400" b="1"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NAS species differ in their virulence potential (ability for host invasion and tissue damage)</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Antimicrobial resistance pattern</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I</a:t>
            </a:r>
            <a:r>
              <a:rPr lang="en-US" sz="1800" i="1" dirty="0">
                <a:effectLst/>
                <a:latin typeface="Calibri" panose="020F0502020204030204" pitchFamily="34" charset="0"/>
                <a:ea typeface="Calibri" panose="020F0502020204030204" pitchFamily="34" charset="0"/>
                <a:cs typeface="Times New Roman" panose="02020603050405020304" pitchFamily="18" charset="0"/>
              </a:rPr>
              <a:t>nteraction with host’s immune system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3" name="Picture 2" descr="&lt;i&gt;Staphylococcus chromogenes&lt;/i&gt;">
            <a:extLst>
              <a:ext uri="{FF2B5EF4-FFF2-40B4-BE49-F238E27FC236}">
                <a16:creationId xmlns:a16="http://schemas.microsoft.com/office/drawing/2014/main" id="{4F8F831B-E3D6-7116-8CD8-09831AE031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 r="50000" b="1"/>
          <a:stretch/>
        </p:blipFill>
        <p:spPr bwMode="auto">
          <a:xfrm>
            <a:off x="8592076" y="1810460"/>
            <a:ext cx="1247727" cy="12455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t;i&gt;Staphylococcus epidermidis&lt;/i&gt;">
            <a:extLst>
              <a:ext uri="{FF2B5EF4-FFF2-40B4-BE49-F238E27FC236}">
                <a16:creationId xmlns:a16="http://schemas.microsoft.com/office/drawing/2014/main" id="{1CFAFCA5-F551-ACCF-2D09-296DDD9EB1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9" r="50000"/>
          <a:stretch/>
        </p:blipFill>
        <p:spPr bwMode="auto">
          <a:xfrm>
            <a:off x="9428690" y="4623194"/>
            <a:ext cx="1457574" cy="14407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F88D14-0582-EF56-4DA9-EB4A7E32003F}"/>
              </a:ext>
            </a:extLst>
          </p:cNvPr>
          <p:cNvPicPr>
            <a:picLocks noChangeAspect="1"/>
          </p:cNvPicPr>
          <p:nvPr/>
        </p:nvPicPr>
        <p:blipFill rotWithShape="1">
          <a:blip r:embed="rId5"/>
          <a:srcRect l="27902" t="25490" r="56500" b="18089"/>
          <a:stretch/>
        </p:blipFill>
        <p:spPr>
          <a:xfrm>
            <a:off x="8594323" y="3133425"/>
            <a:ext cx="1381089" cy="1405074"/>
          </a:xfrm>
          <a:prstGeom prst="rect">
            <a:avLst/>
          </a:prstGeom>
        </p:spPr>
      </p:pic>
      <p:pic>
        <p:nvPicPr>
          <p:cNvPr id="9" name="Picture 8">
            <a:extLst>
              <a:ext uri="{FF2B5EF4-FFF2-40B4-BE49-F238E27FC236}">
                <a16:creationId xmlns:a16="http://schemas.microsoft.com/office/drawing/2014/main" id="{13EAF718-97EC-F42A-8C2C-48A94045D780}"/>
              </a:ext>
            </a:extLst>
          </p:cNvPr>
          <p:cNvPicPr>
            <a:picLocks noChangeAspect="1"/>
          </p:cNvPicPr>
          <p:nvPr/>
        </p:nvPicPr>
        <p:blipFill rotWithShape="1">
          <a:blip r:embed="rId6"/>
          <a:srcRect l="14480" t="21262" r="65100" b="7423"/>
          <a:stretch/>
        </p:blipFill>
        <p:spPr>
          <a:xfrm>
            <a:off x="10195720" y="3142841"/>
            <a:ext cx="1381089" cy="1356558"/>
          </a:xfrm>
          <a:prstGeom prst="rect">
            <a:avLst/>
          </a:prstGeom>
        </p:spPr>
      </p:pic>
      <p:pic>
        <p:nvPicPr>
          <p:cNvPr id="10" name="Picture 9">
            <a:extLst>
              <a:ext uri="{FF2B5EF4-FFF2-40B4-BE49-F238E27FC236}">
                <a16:creationId xmlns:a16="http://schemas.microsoft.com/office/drawing/2014/main" id="{5CEE8F74-9340-8842-62B9-0F3F6375C4B5}"/>
              </a:ext>
            </a:extLst>
          </p:cNvPr>
          <p:cNvPicPr>
            <a:picLocks noChangeAspect="1"/>
          </p:cNvPicPr>
          <p:nvPr/>
        </p:nvPicPr>
        <p:blipFill rotWithShape="1">
          <a:blip r:embed="rId7"/>
          <a:srcRect l="14827" t="18674" r="64900" b="25556"/>
          <a:stretch/>
        </p:blipFill>
        <p:spPr>
          <a:xfrm>
            <a:off x="10119234" y="1851980"/>
            <a:ext cx="1457575" cy="1127735"/>
          </a:xfrm>
          <a:prstGeom prst="rect">
            <a:avLst/>
          </a:prstGeom>
        </p:spPr>
      </p:pic>
    </p:spTree>
    <p:extLst>
      <p:ext uri="{BB962C8B-B14F-4D97-AF65-F5344CB8AC3E}">
        <p14:creationId xmlns:p14="http://schemas.microsoft.com/office/powerpoint/2010/main" val="1961446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D08E1857-C4D7-C64E-74F6-A2A73E205A09}"/>
              </a:ext>
            </a:extLst>
          </p:cNvPr>
          <p:cNvSpPr txBox="1">
            <a:spLocks/>
          </p:cNvSpPr>
          <p:nvPr/>
        </p:nvSpPr>
        <p:spPr>
          <a:xfrm>
            <a:off x="741636" y="3401976"/>
            <a:ext cx="10708727" cy="291221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Study 2:</a:t>
            </a:r>
          </a:p>
          <a:p>
            <a:pPr marL="0" lvl="0" indent="0">
              <a:buNone/>
              <a:defRPr/>
            </a:pPr>
            <a:r>
              <a:rPr lang="en-US" sz="2400" b="1" i="1" dirty="0">
                <a:solidFill>
                  <a:prstClr val="black"/>
                </a:solidFill>
                <a:ea typeface="Cambria" panose="02040503050406030204" pitchFamily="18" charset="0"/>
              </a:rPr>
              <a:t>1) Describe</a:t>
            </a:r>
            <a:r>
              <a:rPr lang="en-US" sz="2400" b="1" i="1" noProof="0" dirty="0">
                <a:solidFill>
                  <a:prstClr val="black"/>
                </a:solidFill>
                <a:latin typeface="+mn-lt"/>
                <a:ea typeface="Cambria" panose="02040503050406030204" pitchFamily="18" charset="0"/>
              </a:rPr>
              <a:t> how quartermilk somatic cell count (qSCC) varied as a result of infection with the most frequently isolated staphylococci and mammaliicocci (SaM), in order to identify which species are more relevant to udder health for organic farms</a:t>
            </a: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 name="Picture 1">
            <a:extLst>
              <a:ext uri="{FF2B5EF4-FFF2-40B4-BE49-F238E27FC236}">
                <a16:creationId xmlns:a16="http://schemas.microsoft.com/office/drawing/2014/main" id="{17A8E453-8159-28EF-BC9D-3A0397B15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476" y="330884"/>
            <a:ext cx="8625047" cy="3098116"/>
          </a:xfrm>
          <a:prstGeom prst="rect">
            <a:avLst/>
          </a:prstGeom>
        </p:spPr>
      </p:pic>
      <p:sp>
        <p:nvSpPr>
          <p:cNvPr id="3" name="TextBox 2">
            <a:extLst>
              <a:ext uri="{FF2B5EF4-FFF2-40B4-BE49-F238E27FC236}">
                <a16:creationId xmlns:a16="http://schemas.microsoft.com/office/drawing/2014/main" id="{BD0174D9-4E85-48EE-64E6-5E6B9A138E89}"/>
              </a:ext>
            </a:extLst>
          </p:cNvPr>
          <p:cNvSpPr txBox="1"/>
          <p:nvPr/>
        </p:nvSpPr>
        <p:spPr>
          <a:xfrm>
            <a:off x="9010995" y="3429000"/>
            <a:ext cx="1474617"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err="1">
                <a:solidFill>
                  <a:prstClr val="black"/>
                </a:solidFill>
                <a:latin typeface="Calibri" panose="020F0502020204030204"/>
              </a:rPr>
              <a:t>thedairyalliance</a:t>
            </a:r>
            <a:r>
              <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rPr>
              <a:t>.com</a:t>
            </a:r>
          </a:p>
        </p:txBody>
      </p:sp>
    </p:spTree>
    <p:extLst>
      <p:ext uri="{BB962C8B-B14F-4D97-AF65-F5344CB8AC3E}">
        <p14:creationId xmlns:p14="http://schemas.microsoft.com/office/powerpoint/2010/main" val="320259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7945544"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Overview: Organic dairy farming</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0" y="1562986"/>
            <a:ext cx="7852500" cy="5007819"/>
          </a:xfrm>
          <a:noFill/>
          <a:ln>
            <a:noFill/>
          </a:ln>
        </p:spPr>
        <p:txBody>
          <a:bodyPr>
            <a:normAutofit/>
          </a:bodyPr>
          <a:lstStyle/>
          <a:p>
            <a:pPr>
              <a:lnSpc>
                <a:spcPts val="600"/>
              </a:lnSpc>
              <a:buSzPct val="75000"/>
              <a:buFont typeface="Wingdings" panose="05000000000000000000" pitchFamily="2" charset="2"/>
              <a:buChar char="§"/>
            </a:pPr>
            <a:endParaRPr lang="en-US" sz="2000" b="1" i="1" dirty="0">
              <a:effectLst/>
              <a:latin typeface="Calibri" panose="020F0502020204030204" pitchFamily="34" charset="0"/>
              <a:ea typeface="Calibri" panose="020F0502020204030204" pitchFamily="34" charset="0"/>
            </a:endParaRPr>
          </a:p>
          <a:p>
            <a:pPr marL="0" indent="0">
              <a:buSzPct val="75000"/>
              <a:buNone/>
            </a:pPr>
            <a:r>
              <a:rPr lang="en-US" sz="2000" b="1" i="1" dirty="0">
                <a:effectLst/>
                <a:latin typeface="Calibri" panose="020F0502020204030204" pitchFamily="34" charset="0"/>
                <a:ea typeface="Calibri" panose="020F0502020204030204" pitchFamily="34" charset="0"/>
              </a:rPr>
              <a:t>Continued risin</a:t>
            </a:r>
            <a:r>
              <a:rPr lang="en-US" sz="2000" b="1" i="1" dirty="0">
                <a:latin typeface="Calibri" panose="020F0502020204030204" pitchFamily="34" charset="0"/>
                <a:ea typeface="Calibri" panose="020F0502020204030204" pitchFamily="34" charset="0"/>
              </a:rPr>
              <a:t>g consumer demand for organic dairy products</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rPr>
              <a:t>139 million pounds of organic whole milk sold in US in May 2024</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rPr>
              <a:t>20.2% increase from 2023 </a:t>
            </a:r>
          </a:p>
          <a:p>
            <a:pPr lvl="1">
              <a:buSzPct val="75000"/>
              <a:buFont typeface="Wingdings" panose="05000000000000000000" pitchFamily="2" charset="2"/>
              <a:buChar char="§"/>
            </a:pPr>
            <a:endParaRPr lang="en-US" sz="1600" i="1" dirty="0">
              <a:effectLst/>
              <a:latin typeface="Calibri" panose="020F0502020204030204" pitchFamily="34" charset="0"/>
              <a:ea typeface="Calibri" panose="020F0502020204030204" pitchFamily="34" charset="0"/>
            </a:endParaRPr>
          </a:p>
          <a:p>
            <a:pPr marL="0" indent="0">
              <a:buSzPct val="75000"/>
              <a:buNone/>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Importance of dairy farming to Vermont</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cs typeface="Times New Roman" panose="02020603050405020304" pitchFamily="18" charset="0"/>
              </a:rPr>
              <a:t>Milk represented 65% of state’s total farm sales in 2023</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Highest proportion in the US</a:t>
            </a:r>
          </a:p>
          <a:p>
            <a:pPr lvl="1">
              <a:buSzPct val="75000"/>
              <a:buFont typeface="Wingdings" panose="05000000000000000000" pitchFamily="2" charset="2"/>
              <a:buChar char="§"/>
            </a:pPr>
            <a:endParaRPr lang="en-US" sz="16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Organic dairies in Vermont</a:t>
            </a: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cs typeface="Times New Roman" panose="02020603050405020304" pitchFamily="18" charset="0"/>
              </a:rPr>
              <a:t>As of 2021, 147 organic dairies in the state</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Made over 187 million pounds of milk in 2021</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$59 million dollars</a:t>
            </a:r>
            <a:endParaRPr lang="en-US" sz="20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3200" b="1" i="1" dirty="0"/>
          </a:p>
          <a:p>
            <a:pPr marL="457200" lvl="1" indent="0">
              <a:buNone/>
            </a:pPr>
            <a:endParaRPr lang="en-US" sz="2800" dirty="0"/>
          </a:p>
          <a:p>
            <a:pPr>
              <a:buFont typeface="Wingdings" panose="05000000000000000000" pitchFamily="2" charset="2"/>
              <a:buChar char="ü"/>
            </a:pPr>
            <a:endParaRPr lang="en-US" sz="3200" dirty="0"/>
          </a:p>
          <a:p>
            <a:pPr lvl="1">
              <a:buFont typeface="Wingdings" panose="05000000000000000000" pitchFamily="2" charset="2"/>
              <a:buChar char="ü"/>
            </a:pPr>
            <a:endParaRPr lang="en-US" sz="2800" dirty="0"/>
          </a:p>
        </p:txBody>
      </p:sp>
      <p:pic>
        <p:nvPicPr>
          <p:cNvPr id="12" name="Picture 11">
            <a:extLst>
              <a:ext uri="{FF2B5EF4-FFF2-40B4-BE49-F238E27FC236}">
                <a16:creationId xmlns:a16="http://schemas.microsoft.com/office/drawing/2014/main" id="{0F25B27A-1B2E-A518-D8DB-9DFD694A3823}"/>
              </a:ext>
            </a:extLst>
          </p:cNvPr>
          <p:cNvPicPr>
            <a:picLocks noChangeAspect="1"/>
          </p:cNvPicPr>
          <p:nvPr/>
        </p:nvPicPr>
        <p:blipFill rotWithShape="1">
          <a:blip r:embed="rId3"/>
          <a:srcRect t="18224" r="43454" b="7144"/>
          <a:stretch/>
        </p:blipFill>
        <p:spPr>
          <a:xfrm>
            <a:off x="6185725" y="2711457"/>
            <a:ext cx="5751095" cy="2710875"/>
          </a:xfrm>
          <a:prstGeom prst="rect">
            <a:avLst/>
          </a:prstGeom>
        </p:spPr>
      </p:pic>
      <p:sp>
        <p:nvSpPr>
          <p:cNvPr id="13" name="TextBox 12">
            <a:extLst>
              <a:ext uri="{FF2B5EF4-FFF2-40B4-BE49-F238E27FC236}">
                <a16:creationId xmlns:a16="http://schemas.microsoft.com/office/drawing/2014/main" id="{90828F41-8391-EB54-9198-66C2FAA58D8E}"/>
              </a:ext>
            </a:extLst>
          </p:cNvPr>
          <p:cNvSpPr txBox="1"/>
          <p:nvPr/>
        </p:nvSpPr>
        <p:spPr>
          <a:xfrm>
            <a:off x="10591211" y="5422332"/>
            <a:ext cx="1429830"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prstClr val="black"/>
                </a:solidFill>
                <a:effectLst/>
                <a:uLnTx/>
                <a:uFillTx/>
                <a:latin typeface="Calibri" panose="020F0502020204030204"/>
                <a:ea typeface="+mn-ea"/>
                <a:cs typeface="+mn-cs"/>
              </a:rPr>
              <a:t>Butterworksfarm.com</a:t>
            </a:r>
          </a:p>
        </p:txBody>
      </p:sp>
    </p:spTree>
    <p:extLst>
      <p:ext uri="{BB962C8B-B14F-4D97-AF65-F5344CB8AC3E}">
        <p14:creationId xmlns:p14="http://schemas.microsoft.com/office/powerpoint/2010/main" val="834143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Data set selection</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883080" y="1874982"/>
            <a:ext cx="4390884" cy="2733964"/>
          </a:xfrm>
          <a:prstGeom prst="rect">
            <a:avLst/>
          </a:prstGeom>
          <a:solidFill>
            <a:schemeClr val="bg2"/>
          </a:solidFill>
          <a:ln>
            <a:solidFill>
              <a:schemeClr val="tx1"/>
            </a:solid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Assign status to quarter observation</a:t>
            </a:r>
          </a:p>
          <a:p>
            <a:pPr marL="457200" lvl="1" indent="0">
              <a:buSzPct val="75000"/>
              <a:buNone/>
            </a:pPr>
            <a:r>
              <a:rPr lang="en-US" sz="1800" i="1" dirty="0">
                <a:latin typeface="Calibri" panose="020F0502020204030204" pitchFamily="34" charset="0"/>
                <a:ea typeface="Calibri" panose="020F0502020204030204" pitchFamily="34" charset="0"/>
              </a:rPr>
              <a:t>1) No growth</a:t>
            </a:r>
          </a:p>
          <a:p>
            <a:pPr marL="457200" lvl="1" indent="0">
              <a:buSzPct val="75000"/>
              <a:buNone/>
            </a:pPr>
            <a:r>
              <a:rPr lang="en-US" sz="1800" i="1" dirty="0">
                <a:latin typeface="Calibri" panose="020F0502020204030204" pitchFamily="34" charset="0"/>
                <a:ea typeface="Calibri" panose="020F0502020204030204" pitchFamily="34" charset="0"/>
              </a:rPr>
              <a:t>2) Infected with a single SaM species</a:t>
            </a:r>
          </a:p>
          <a:p>
            <a:pPr marL="457200" lvl="1" indent="0">
              <a:buSzPct val="75000"/>
              <a:buNone/>
            </a:pPr>
            <a:r>
              <a:rPr lang="en-US" sz="1800" i="1" dirty="0">
                <a:latin typeface="Calibri" panose="020F0502020204030204" pitchFamily="34" charset="0"/>
                <a:ea typeface="Calibri" panose="020F0502020204030204" pitchFamily="34" charset="0"/>
              </a:rPr>
              <a:t>3) Infected with two SaM species</a:t>
            </a:r>
          </a:p>
          <a:p>
            <a:pPr marL="457200" lvl="1" indent="0">
              <a:buSzPct val="75000"/>
              <a:buNone/>
            </a:pPr>
            <a:r>
              <a:rPr lang="en-US" sz="1800" i="1" dirty="0">
                <a:latin typeface="Calibri" panose="020F0502020204030204" pitchFamily="34" charset="0"/>
                <a:ea typeface="Calibri" panose="020F0502020204030204" pitchFamily="34" charset="0"/>
              </a:rPr>
              <a:t>4) Infected with non-SaM species</a:t>
            </a:r>
          </a:p>
          <a:p>
            <a:pPr marL="457200" lvl="1" indent="0">
              <a:buSzPct val="75000"/>
              <a:buNone/>
            </a:pPr>
            <a:r>
              <a:rPr lang="en-US" sz="1800" i="1" dirty="0">
                <a:latin typeface="Calibri" panose="020F0502020204030204" pitchFamily="34" charset="0"/>
                <a:ea typeface="Calibri" panose="020F0502020204030204" pitchFamily="34" charset="0"/>
              </a:rPr>
              <a:t>5) Unknown</a:t>
            </a: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3652F597-0422-D400-7DD8-46CA3C0BF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203" y="150091"/>
            <a:ext cx="4464898" cy="6557818"/>
          </a:xfrm>
          <a:prstGeom prst="rect">
            <a:avLst/>
          </a:prstGeom>
        </p:spPr>
      </p:pic>
    </p:spTree>
    <p:extLst>
      <p:ext uri="{BB962C8B-B14F-4D97-AF65-F5344CB8AC3E}">
        <p14:creationId xmlns:p14="http://schemas.microsoft.com/office/powerpoint/2010/main" val="2206121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Statistical analyses</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1040496" y="1317336"/>
            <a:ext cx="10246339" cy="497262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Somatic cell count (SCC) → somatic cell score (SCS)</a:t>
            </a:r>
          </a:p>
          <a:p>
            <a:pPr>
              <a:lnSpc>
                <a:spcPts val="1000"/>
              </a:lnSpc>
              <a:buSzPct val="75000"/>
              <a:buFont typeface="Wingdings" panose="05000000000000000000" pitchFamily="2" charset="2"/>
              <a:buChar char="§"/>
            </a:pPr>
            <a:endParaRPr lang="en-US" sz="24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Descriptive statistics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Variables of interest</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Describe hierarchical structure of data set</a:t>
            </a:r>
          </a:p>
          <a:p>
            <a:pPr lvl="1">
              <a:lnSpc>
                <a:spcPts val="1000"/>
              </a:lnSpc>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Compare SCS of quarters infected with a single SaM species to healthy quarters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Linear hierarchical repeated measures mixed model </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Outcome variable = SCS of a quarter on a given day; quarter-day IMI status = main predictor</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Interactions evaluated</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Parity x quarter-day IMI status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DIM x quarter-day IMI status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Random intercepts</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rPr>
              <a:t>Quarter | Cow | Herd</a:t>
            </a: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2">
              <a:buSzPct val="75000"/>
              <a:buFont typeface="Wingdings" panose="05000000000000000000" pitchFamily="2" charset="2"/>
              <a:buChar char="§"/>
            </a:pPr>
            <a:endParaRPr lang="en-US" sz="1400"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2720916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A6C0EC-B697-AEC9-856D-3A0E046BD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06" y="900652"/>
            <a:ext cx="11125587" cy="5056696"/>
          </a:xfrm>
          <a:prstGeom prst="rect">
            <a:avLst/>
          </a:prstGeom>
        </p:spPr>
      </p:pic>
      <p:sp>
        <p:nvSpPr>
          <p:cNvPr id="2" name="TextBox 1">
            <a:extLst>
              <a:ext uri="{FF2B5EF4-FFF2-40B4-BE49-F238E27FC236}">
                <a16:creationId xmlns:a16="http://schemas.microsoft.com/office/drawing/2014/main" id="{FC70AF78-DF07-7961-4A0F-475FCA0A0712}"/>
              </a:ext>
            </a:extLst>
          </p:cNvPr>
          <p:cNvSpPr txBox="1"/>
          <p:nvPr/>
        </p:nvSpPr>
        <p:spPr>
          <a:xfrm>
            <a:off x="6888144" y="5957348"/>
            <a:ext cx="3306989" cy="646331"/>
          </a:xfrm>
          <a:prstGeom prst="rect">
            <a:avLst/>
          </a:prstGeom>
          <a:noFill/>
        </p:spPr>
        <p:txBody>
          <a:bodyPr wrap="square" rtlCol="0">
            <a:spAutoFit/>
          </a:bodyPr>
          <a:lstStyle/>
          <a:p>
            <a:pPr algn="ctr"/>
            <a:r>
              <a:rPr lang="en-US" sz="1200" b="1" i="1" dirty="0">
                <a:solidFill>
                  <a:srgbClr val="C00000"/>
                </a:solidFill>
              </a:rPr>
              <a:t>S. warneri </a:t>
            </a:r>
            <a:r>
              <a:rPr lang="en-US" sz="1200" b="1" dirty="0">
                <a:solidFill>
                  <a:srgbClr val="C00000"/>
                </a:solidFill>
              </a:rPr>
              <a:t>IMI at 91 DIM:</a:t>
            </a:r>
          </a:p>
          <a:p>
            <a:pPr algn="ctr"/>
            <a:r>
              <a:rPr lang="en-US" sz="1200" b="1" dirty="0">
                <a:solidFill>
                  <a:srgbClr val="C00000"/>
                </a:solidFill>
              </a:rPr>
              <a:t>395,190 cells/mL </a:t>
            </a:r>
          </a:p>
          <a:p>
            <a:pPr algn="ctr"/>
            <a:r>
              <a:rPr lang="en-US" sz="1200" b="1" dirty="0">
                <a:solidFill>
                  <a:srgbClr val="C00000"/>
                </a:solidFill>
              </a:rPr>
              <a:t>(148,189 - 1,053,891 cells/mL) </a:t>
            </a:r>
          </a:p>
        </p:txBody>
      </p:sp>
      <p:sp>
        <p:nvSpPr>
          <p:cNvPr id="3" name="TextBox 2">
            <a:extLst>
              <a:ext uri="{FF2B5EF4-FFF2-40B4-BE49-F238E27FC236}">
                <a16:creationId xmlns:a16="http://schemas.microsoft.com/office/drawing/2014/main" id="{14D726FA-DC4E-1C3D-1A7E-7A4106F99CB4}"/>
              </a:ext>
            </a:extLst>
          </p:cNvPr>
          <p:cNvSpPr txBox="1"/>
          <p:nvPr/>
        </p:nvSpPr>
        <p:spPr>
          <a:xfrm>
            <a:off x="7805678" y="4264352"/>
            <a:ext cx="483744" cy="584775"/>
          </a:xfrm>
          <a:prstGeom prst="rect">
            <a:avLst/>
          </a:prstGeom>
          <a:noFill/>
        </p:spPr>
        <p:txBody>
          <a:bodyPr wrap="square" rtlCol="0">
            <a:spAutoFit/>
          </a:bodyPr>
          <a:lstStyle/>
          <a:p>
            <a:pPr algn="ctr"/>
            <a:r>
              <a:rPr lang="en-US" sz="3200" b="1" dirty="0">
                <a:solidFill>
                  <a:srgbClr val="C00000"/>
                </a:solidFill>
              </a:rPr>
              <a:t>*</a:t>
            </a:r>
          </a:p>
        </p:txBody>
      </p:sp>
      <p:sp>
        <p:nvSpPr>
          <p:cNvPr id="4" name="TextBox 3">
            <a:extLst>
              <a:ext uri="{FF2B5EF4-FFF2-40B4-BE49-F238E27FC236}">
                <a16:creationId xmlns:a16="http://schemas.microsoft.com/office/drawing/2014/main" id="{5516B668-C778-B582-6932-F2E40D4488EB}"/>
              </a:ext>
            </a:extLst>
          </p:cNvPr>
          <p:cNvSpPr txBox="1"/>
          <p:nvPr/>
        </p:nvSpPr>
        <p:spPr>
          <a:xfrm>
            <a:off x="174283" y="367607"/>
            <a:ext cx="3306989" cy="646331"/>
          </a:xfrm>
          <a:prstGeom prst="rect">
            <a:avLst/>
          </a:prstGeom>
          <a:noFill/>
        </p:spPr>
        <p:txBody>
          <a:bodyPr wrap="square" rtlCol="0">
            <a:spAutoFit/>
          </a:bodyPr>
          <a:lstStyle/>
          <a:p>
            <a:pPr algn="ctr"/>
            <a:r>
              <a:rPr lang="en-US" sz="1200" b="1" i="1" dirty="0">
                <a:solidFill>
                  <a:srgbClr val="C00000"/>
                </a:solidFill>
              </a:rPr>
              <a:t>S. aureus </a:t>
            </a:r>
            <a:r>
              <a:rPr lang="en-US" sz="1200" b="1" dirty="0">
                <a:solidFill>
                  <a:srgbClr val="C00000"/>
                </a:solidFill>
              </a:rPr>
              <a:t>IMI at 91 DIM:</a:t>
            </a:r>
          </a:p>
          <a:p>
            <a:pPr algn="ctr"/>
            <a:r>
              <a:rPr lang="en-US" sz="1200" b="1" dirty="0">
                <a:solidFill>
                  <a:srgbClr val="C00000"/>
                </a:solidFill>
              </a:rPr>
              <a:t>307,101 cells/mL </a:t>
            </a:r>
          </a:p>
          <a:p>
            <a:pPr algn="ctr"/>
            <a:r>
              <a:rPr lang="en-US" sz="1200" b="1" dirty="0">
                <a:solidFill>
                  <a:srgbClr val="C00000"/>
                </a:solidFill>
              </a:rPr>
              <a:t>(197,323 - 477,951 cells/mL) </a:t>
            </a:r>
          </a:p>
        </p:txBody>
      </p:sp>
      <p:sp>
        <p:nvSpPr>
          <p:cNvPr id="5" name="TextBox 4">
            <a:extLst>
              <a:ext uri="{FF2B5EF4-FFF2-40B4-BE49-F238E27FC236}">
                <a16:creationId xmlns:a16="http://schemas.microsoft.com/office/drawing/2014/main" id="{1BB0F3C7-D9F1-4361-BFD1-7A7BEF1EBC38}"/>
              </a:ext>
            </a:extLst>
          </p:cNvPr>
          <p:cNvSpPr txBox="1"/>
          <p:nvPr/>
        </p:nvSpPr>
        <p:spPr>
          <a:xfrm>
            <a:off x="1164171" y="1810284"/>
            <a:ext cx="483744" cy="584775"/>
          </a:xfrm>
          <a:prstGeom prst="rect">
            <a:avLst/>
          </a:prstGeom>
          <a:noFill/>
        </p:spPr>
        <p:txBody>
          <a:bodyPr wrap="square" rtlCol="0">
            <a:spAutoFit/>
          </a:bodyPr>
          <a:lstStyle/>
          <a:p>
            <a:pPr algn="ctr"/>
            <a:r>
              <a:rPr lang="en-US" sz="3200" b="1" dirty="0">
                <a:solidFill>
                  <a:srgbClr val="C00000"/>
                </a:solidFill>
              </a:rPr>
              <a:t>*</a:t>
            </a:r>
          </a:p>
        </p:txBody>
      </p:sp>
      <p:sp>
        <p:nvSpPr>
          <p:cNvPr id="6" name="TextBox 5">
            <a:extLst>
              <a:ext uri="{FF2B5EF4-FFF2-40B4-BE49-F238E27FC236}">
                <a16:creationId xmlns:a16="http://schemas.microsoft.com/office/drawing/2014/main" id="{29E58372-4E06-B52D-4376-4CBCB0A1EB14}"/>
              </a:ext>
            </a:extLst>
          </p:cNvPr>
          <p:cNvSpPr txBox="1"/>
          <p:nvPr/>
        </p:nvSpPr>
        <p:spPr>
          <a:xfrm>
            <a:off x="4498689" y="297829"/>
            <a:ext cx="3306989" cy="646331"/>
          </a:xfrm>
          <a:prstGeom prst="rect">
            <a:avLst/>
          </a:prstGeom>
          <a:noFill/>
        </p:spPr>
        <p:txBody>
          <a:bodyPr wrap="square" rtlCol="0">
            <a:spAutoFit/>
          </a:bodyPr>
          <a:lstStyle/>
          <a:p>
            <a:pPr algn="ctr"/>
            <a:r>
              <a:rPr lang="en-US" sz="1200" b="1" i="1" dirty="0">
                <a:solidFill>
                  <a:srgbClr val="C00000"/>
                </a:solidFill>
              </a:rPr>
              <a:t>S. chromogenes </a:t>
            </a:r>
            <a:r>
              <a:rPr lang="en-US" sz="1200" b="1" dirty="0">
                <a:solidFill>
                  <a:srgbClr val="C00000"/>
                </a:solidFill>
              </a:rPr>
              <a:t>IMI at 91 DIM:</a:t>
            </a:r>
          </a:p>
          <a:p>
            <a:pPr algn="ctr"/>
            <a:r>
              <a:rPr lang="en-US" sz="1200" b="1" dirty="0">
                <a:solidFill>
                  <a:srgbClr val="C00000"/>
                </a:solidFill>
              </a:rPr>
              <a:t>80,376 cells/mL </a:t>
            </a:r>
          </a:p>
          <a:p>
            <a:pPr algn="ctr"/>
            <a:r>
              <a:rPr lang="en-US" sz="1200" b="1" dirty="0">
                <a:solidFill>
                  <a:srgbClr val="C00000"/>
                </a:solidFill>
              </a:rPr>
              <a:t>(56,942 - 113,454 cells/mL) </a:t>
            </a:r>
          </a:p>
        </p:txBody>
      </p:sp>
      <p:sp>
        <p:nvSpPr>
          <p:cNvPr id="8" name="TextBox 7">
            <a:extLst>
              <a:ext uri="{FF2B5EF4-FFF2-40B4-BE49-F238E27FC236}">
                <a16:creationId xmlns:a16="http://schemas.microsoft.com/office/drawing/2014/main" id="{99796EA2-46D3-1E39-C6BB-FF842A248C16}"/>
              </a:ext>
            </a:extLst>
          </p:cNvPr>
          <p:cNvSpPr txBox="1"/>
          <p:nvPr/>
        </p:nvSpPr>
        <p:spPr>
          <a:xfrm>
            <a:off x="5573802" y="2126479"/>
            <a:ext cx="483744" cy="584775"/>
          </a:xfrm>
          <a:prstGeom prst="rect">
            <a:avLst/>
          </a:prstGeom>
          <a:noFill/>
        </p:spPr>
        <p:txBody>
          <a:bodyPr wrap="square" rtlCol="0">
            <a:spAutoFit/>
          </a:bodyPr>
          <a:lstStyle/>
          <a:p>
            <a:pPr algn="ctr"/>
            <a:r>
              <a:rPr lang="en-US" sz="3200" b="1" dirty="0">
                <a:solidFill>
                  <a:srgbClr val="C00000"/>
                </a:solidFill>
              </a:rPr>
              <a:t>*</a:t>
            </a:r>
          </a:p>
        </p:txBody>
      </p:sp>
    </p:spTree>
    <p:extLst>
      <p:ext uri="{BB962C8B-B14F-4D97-AF65-F5344CB8AC3E}">
        <p14:creationId xmlns:p14="http://schemas.microsoft.com/office/powerpoint/2010/main" val="16465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2</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433151"/>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Species-level effect on inflammatory reaction (as measured by qSCC) for IMI due to staphylococci similar to previous work describing conventional herds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SzPct val="75000"/>
              <a:buNone/>
            </a:pPr>
            <a:endParaRPr lang="en-US" i="1" dirty="0"/>
          </a:p>
          <a:p>
            <a:pPr marL="0" indent="0">
              <a:buSzPct val="75000"/>
              <a:buNone/>
            </a:pPr>
            <a:r>
              <a:rPr lang="en-US" sz="18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cs typeface="Times New Roman" panose="02020603050405020304" pitchFamily="18" charset="0"/>
              </a:rPr>
              <a:t>qS</a:t>
            </a:r>
            <a:r>
              <a:rPr lang="en-US" sz="2400" b="1" i="1" dirty="0">
                <a:latin typeface="Calibri" panose="020F0502020204030204" pitchFamily="34" charset="0"/>
                <a:ea typeface="Calibri" panose="020F0502020204030204" pitchFamily="34" charset="0"/>
              </a:rPr>
              <a:t>CC higher in quarters infected with 9 of 10 staphylococcal species</a:t>
            </a:r>
          </a:p>
          <a:p>
            <a:pPr marL="0" indent="0">
              <a:buSzPct val="75000"/>
              <a:buNone/>
            </a:pPr>
            <a:endParaRPr lang="en-US" sz="2400" b="1" i="1" dirty="0">
              <a:latin typeface="Calibri" panose="020F0502020204030204" pitchFamily="34" charset="0"/>
              <a:ea typeface="Calibri" panose="020F0502020204030204" pitchFamily="34" charset="0"/>
            </a:endParaRPr>
          </a:p>
          <a:p>
            <a:pPr marL="0" indent="0">
              <a:buSzPct val="75000"/>
              <a:buNone/>
            </a:pPr>
            <a:r>
              <a:rPr lang="en-US" sz="20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cs typeface="Times New Roman" panose="02020603050405020304" pitchFamily="18" charset="0"/>
              </a:rPr>
              <a:t>Increase in qSCC modest for most NASM, but could still result in sizeable increases in bulk tank SCC</a:t>
            </a:r>
            <a:endParaRPr lang="en-US" sz="2400"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760510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255181" y="1590957"/>
            <a:ext cx="6642438" cy="4879795"/>
          </a:xfrm>
          <a:noFill/>
          <a:ln>
            <a:noFill/>
          </a:ln>
        </p:spPr>
        <p:txBody>
          <a:bodyPr>
            <a:normAutofit fontScale="92500" lnSpcReduction="10000"/>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100" b="1" i="1" dirty="0">
                <a:latin typeface="Calibri" panose="020F0502020204030204" pitchFamily="34" charset="0"/>
                <a:ea typeface="Calibri" panose="020F0502020204030204" pitchFamily="34" charset="0"/>
                <a:cs typeface="Times New Roman" panose="02020603050405020304" pitchFamily="18" charset="0"/>
              </a:rPr>
              <a:t>Staphylococcus c</a:t>
            </a:r>
            <a:r>
              <a:rPr lang="en-US" sz="2100" b="1" i="1" dirty="0">
                <a:effectLst/>
                <a:latin typeface="Calibri" panose="020F0502020204030204" pitchFamily="34" charset="0"/>
                <a:ea typeface="Calibri" panose="020F0502020204030204" pitchFamily="34" charset="0"/>
                <a:cs typeface="Times New Roman" panose="02020603050405020304" pitchFamily="18" charset="0"/>
              </a:rPr>
              <a:t>hromogenes most common when NASM speciated</a:t>
            </a:r>
            <a:r>
              <a:rPr lang="en-US" sz="2100" b="1" i="1" dirty="0">
                <a:solidFill>
                  <a:schemeClr val="bg1">
                    <a:lumMod val="75000"/>
                  </a:schemeClr>
                </a:solidFill>
              </a:rPr>
              <a:t> </a:t>
            </a:r>
          </a:p>
          <a:p>
            <a:pPr marL="0" indent="0">
              <a:buSzPct val="75000"/>
              <a:buNone/>
            </a:pPr>
            <a:endParaRPr lang="en-US" sz="2100" b="1" i="1"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100" b="1" i="1" dirty="0">
                <a:effectLst/>
                <a:latin typeface="Calibri" panose="020F0502020204030204" pitchFamily="34" charset="0"/>
                <a:ea typeface="Calibri" panose="020F0502020204030204" pitchFamily="34" charset="0"/>
                <a:cs typeface="Times New Roman" panose="02020603050405020304" pitchFamily="18" charset="0"/>
              </a:rPr>
              <a:t>S. </a:t>
            </a:r>
            <a:r>
              <a:rPr lang="en-US" sz="2100" b="1" i="1" dirty="0">
                <a:latin typeface="Calibri" panose="020F0502020204030204" pitchFamily="34" charset="0"/>
                <a:ea typeface="Calibri" panose="020F0502020204030204" pitchFamily="34" charset="0"/>
                <a:cs typeface="Times New Roman" panose="02020603050405020304" pitchFamily="18" charset="0"/>
              </a:rPr>
              <a:t>chromogenes</a:t>
            </a:r>
            <a:r>
              <a:rPr lang="en-US" sz="2100" b="1" i="1" dirty="0">
                <a:effectLst/>
                <a:latin typeface="Calibri" panose="020F0502020204030204" pitchFamily="34" charset="0"/>
                <a:ea typeface="Calibri" panose="020F0502020204030204" pitchFamily="34" charset="0"/>
                <a:cs typeface="Times New Roman" panose="02020603050405020304" pitchFamily="18" charset="0"/>
              </a:rPr>
              <a:t> is of special concern </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M</a:t>
            </a:r>
            <a:r>
              <a:rPr lang="en-US" sz="1600" i="1" dirty="0">
                <a:effectLst/>
                <a:latin typeface="Calibri" panose="020F0502020204030204" pitchFamily="34" charset="0"/>
                <a:ea typeface="Calibri" panose="020F0502020204030204" pitchFamily="34" charset="0"/>
                <a:cs typeface="Times New Roman" panose="02020603050405020304" pitchFamily="18" charset="0"/>
              </a:rPr>
              <a:t>ost widespread </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One of the most</a:t>
            </a:r>
            <a:r>
              <a:rPr lang="en-US" sz="1600" i="1" dirty="0">
                <a:effectLst/>
                <a:latin typeface="Calibri" panose="020F0502020204030204" pitchFamily="34" charset="0"/>
                <a:ea typeface="Calibri" panose="020F0502020204030204" pitchFamily="34" charset="0"/>
                <a:cs typeface="Times New Roman" panose="02020603050405020304" pitchFamily="18" charset="0"/>
              </a:rPr>
              <a:t> persistent</a:t>
            </a:r>
          </a:p>
          <a:p>
            <a:pPr lvl="1">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cs typeface="Times New Roman" panose="02020603050405020304" pitchFamily="18" charset="0"/>
              </a:rPr>
              <a:t>I</a:t>
            </a:r>
            <a:r>
              <a:rPr lang="en-US" sz="1600" i="1" dirty="0">
                <a:effectLst/>
                <a:latin typeface="Calibri" panose="020F0502020204030204" pitchFamily="34" charset="0"/>
                <a:ea typeface="Calibri" panose="020F0502020204030204" pitchFamily="34" charset="0"/>
                <a:cs typeface="Times New Roman" panose="02020603050405020304" pitchFamily="18" charset="0"/>
              </a:rPr>
              <a:t>ncreases SCC</a:t>
            </a:r>
            <a:endParaRPr lang="en-US" sz="16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600" i="1" dirty="0">
                <a:effectLst/>
                <a:latin typeface="Calibri" panose="020F0502020204030204" pitchFamily="34" charset="0"/>
                <a:ea typeface="Calibri" panose="020F0502020204030204" pitchFamily="34" charset="0"/>
                <a:cs typeface="Times New Roman" panose="02020603050405020304" pitchFamily="18" charset="0"/>
              </a:rPr>
              <a:t>Clinical NASM mastitis</a:t>
            </a:r>
          </a:p>
          <a:p>
            <a:pPr marL="0" indent="0">
              <a:buSzPct val="75000"/>
              <a:buNone/>
            </a:pPr>
            <a:endParaRPr lang="en-US" sz="2000" b="1"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000" b="1" i="1" dirty="0">
                <a:effectLst/>
                <a:latin typeface="Calibri" panose="020F0502020204030204" pitchFamily="34" charset="0"/>
                <a:ea typeface="Calibri" panose="020F0502020204030204" pitchFamily="34" charset="0"/>
                <a:cs typeface="Times New Roman" panose="02020603050405020304" pitchFamily="18" charset="0"/>
              </a:rPr>
              <a:t>No effect on milk yield</a:t>
            </a:r>
            <a:endParaRPr lang="en-US" sz="2000" b="1" i="1" dirty="0">
              <a:latin typeface="Calibri" panose="020F0502020204030204" pitchFamily="34" charset="0"/>
              <a:ea typeface="Calibri" panose="020F0502020204030204" pitchFamily="34" charset="0"/>
            </a:endParaRPr>
          </a:p>
          <a:p>
            <a:pPr marL="0" indent="0">
              <a:buSzPct val="75000"/>
              <a:buNone/>
            </a:pPr>
            <a:endParaRPr lang="en-US" sz="21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1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a:t>
            </a:r>
            <a:r>
              <a:rPr kumimoji="0" lang="en-US" sz="2100" b="1"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hen infections are widespread within a herd, this slight increase in SCC multiplied over the whole herd can have real effects on bulk tank somatic cell count, milk quality measurements and producer compensation</a:t>
            </a: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4100" name="Picture 4" descr="What to do if your milk tank has been contaminated with antibiotic  residuals - Agriland.ie">
            <a:extLst>
              <a:ext uri="{FF2B5EF4-FFF2-40B4-BE49-F238E27FC236}">
                <a16:creationId xmlns:a16="http://schemas.microsoft.com/office/drawing/2014/main" id="{6B0D494D-DD56-4DAF-8E37-7733B1D46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4988" y="2071427"/>
            <a:ext cx="3122003" cy="175612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tacked cheese">
            <a:extLst>
              <a:ext uri="{FF2B5EF4-FFF2-40B4-BE49-F238E27FC236}">
                <a16:creationId xmlns:a16="http://schemas.microsoft.com/office/drawing/2014/main" id="{4B2F8FCA-E6A1-2587-E5DA-D3325C1D9B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2984" y="4278086"/>
            <a:ext cx="2286010" cy="20003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5C3AC9-B43A-6BD0-DC63-5FFC6F1C7E97}"/>
              </a:ext>
            </a:extLst>
          </p:cNvPr>
          <p:cNvSpPr txBox="1">
            <a:spLocks/>
          </p:cNvSpPr>
          <p:nvPr/>
        </p:nvSpPr>
        <p:spPr>
          <a:xfrm>
            <a:off x="421708" y="134754"/>
            <a:ext cx="9068281"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dirty="0">
                <a:effectLst>
                  <a:outerShdw blurRad="38100" dist="38100" dir="2700000" algn="tl">
                    <a:srgbClr val="000000">
                      <a:alpha val="43137"/>
                    </a:srgbClr>
                  </a:outerShdw>
                </a:effectLst>
                <a:latin typeface="+mn-lt"/>
              </a:rPr>
              <a:t>Overview: Staphylococcus chromogenes</a:t>
            </a:r>
          </a:p>
        </p:txBody>
      </p:sp>
    </p:spTree>
    <p:extLst>
      <p:ext uri="{BB962C8B-B14F-4D97-AF65-F5344CB8AC3E}">
        <p14:creationId xmlns:p14="http://schemas.microsoft.com/office/powerpoint/2010/main" val="1761762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80E324CE-AA98-872F-3EE6-B071B7E380F1}"/>
              </a:ext>
            </a:extLst>
          </p:cNvPr>
          <p:cNvSpPr>
            <a:spLocks noGrp="1"/>
          </p:cNvSpPr>
          <p:nvPr>
            <p:ph idx="1"/>
          </p:nvPr>
        </p:nvSpPr>
        <p:spPr>
          <a:xfrm>
            <a:off x="258871" y="1782461"/>
            <a:ext cx="8421666" cy="5252456"/>
          </a:xfrm>
          <a:noFill/>
          <a:ln>
            <a:noFill/>
          </a:ln>
        </p:spPr>
        <p:txBody>
          <a:bodyPr>
            <a:normAutofit/>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t>Generally, high levels of diversity among S. chromogenes from bovine IMI </a:t>
            </a:r>
          </a:p>
          <a:p>
            <a:pPr lvl="1">
              <a:buSzPct val="75000"/>
              <a:buFont typeface="Wingdings" panose="05000000000000000000" pitchFamily="2" charset="2"/>
              <a:buChar char="§"/>
            </a:pPr>
            <a:r>
              <a:rPr lang="en-US" sz="1900" i="1" dirty="0"/>
              <a:t>Although difficult to compare between studies</a:t>
            </a:r>
          </a:p>
          <a:p>
            <a:pPr lvl="1">
              <a:buSzPct val="75000"/>
              <a:buFont typeface="Wingdings" panose="05000000000000000000" pitchFamily="2" charset="2"/>
              <a:buChar char="§"/>
            </a:pPr>
            <a:endParaRPr lang="en-US" sz="1900" b="1"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Evidence for intra-species variation in S. chromogenes</a:t>
            </a:r>
          </a:p>
          <a:p>
            <a:pPr lvl="1">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Difference in persistence </a:t>
            </a:r>
          </a:p>
          <a:p>
            <a:pPr lvl="1">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Half of IMI associated with high SCC, half with low SCC</a:t>
            </a:r>
          </a:p>
          <a:p>
            <a:pPr lvl="1">
              <a:buSzPct val="75000"/>
              <a:buFont typeface="Wingdings" panose="05000000000000000000" pitchFamily="2" charset="2"/>
              <a:buChar char="§"/>
            </a:pPr>
            <a:r>
              <a:rPr lang="en-US" sz="1900" i="1" dirty="0">
                <a:effectLst/>
                <a:latin typeface="Calibri" panose="020F0502020204030204" pitchFamily="34" charset="0"/>
                <a:ea typeface="Calibri" panose="020F0502020204030204" pitchFamily="34" charset="0"/>
                <a:cs typeface="Times New Roman" panose="02020603050405020304" pitchFamily="18" charset="0"/>
              </a:rPr>
              <a:t>Variability of virulence/host immune response to different strains of S. chromogenes</a:t>
            </a:r>
          </a:p>
          <a:p>
            <a:pPr lvl="2">
              <a:buSzPct val="75000"/>
              <a:buFont typeface="Wingdings" panose="05000000000000000000" pitchFamily="2" charset="2"/>
              <a:buChar char="§"/>
            </a:pPr>
            <a:r>
              <a:rPr lang="it-IT" sz="1400" i="1" dirty="0">
                <a:latin typeface="Calibri" panose="020F0502020204030204" pitchFamily="34" charset="0"/>
                <a:ea typeface="Calibri" panose="020F0502020204030204" pitchFamily="34" charset="0"/>
                <a:cs typeface="Times New Roman" panose="02020603050405020304" pitchFamily="18" charset="0"/>
              </a:rPr>
              <a:t>Breyne et al., 2015; Piccart et al., 2016; Souza et al., 2016</a:t>
            </a:r>
          </a:p>
          <a:p>
            <a:pPr lvl="1">
              <a:buSzPct val="75000"/>
              <a:buFont typeface="Wingdings" panose="05000000000000000000" pitchFamily="2" charset="2"/>
              <a:buChar char="§"/>
            </a:pPr>
            <a:r>
              <a:rPr lang="en-US" sz="1900" i="1" dirty="0">
                <a:latin typeface="Calibri" panose="020F0502020204030204" pitchFamily="34" charset="0"/>
                <a:ea typeface="Calibri" panose="020F0502020204030204" pitchFamily="34" charset="0"/>
                <a:cs typeface="Times New Roman" panose="02020603050405020304" pitchFamily="18" charset="0"/>
              </a:rPr>
              <a:t>Differ in habitat niche</a:t>
            </a:r>
          </a:p>
          <a:p>
            <a:pPr lvl="2">
              <a:buSzPct val="75000"/>
              <a:buFont typeface="Wingdings" panose="05000000000000000000" pitchFamily="2" charset="2"/>
              <a:buChar char="§"/>
            </a:pPr>
            <a:r>
              <a:rPr lang="en-US" sz="1400" i="1" dirty="0">
                <a:latin typeface="Calibri" panose="020F0502020204030204" pitchFamily="34" charset="0"/>
                <a:ea typeface="Calibri" panose="020F0502020204030204" pitchFamily="34" charset="0"/>
                <a:cs typeface="Times New Roman" panose="02020603050405020304" pitchFamily="18" charset="0"/>
              </a:rPr>
              <a:t>Wuytack et al., 2020; Jenkins et al., 2019</a:t>
            </a:r>
            <a:endParaRPr lang="en-US" sz="1400" b="1" i="1" dirty="0">
              <a:solidFill>
                <a:schemeClr val="bg1">
                  <a:lumMod val="75000"/>
                </a:schemeClr>
              </a:solidFill>
            </a:endParaRPr>
          </a:p>
          <a:p>
            <a:pPr lvl="1">
              <a:buFont typeface="Wingdings" panose="05000000000000000000" pitchFamily="2" charset="2"/>
              <a:buChar char="ü"/>
            </a:pPr>
            <a:endParaRPr lang="en-US" dirty="0"/>
          </a:p>
        </p:txBody>
      </p:sp>
      <p:pic>
        <p:nvPicPr>
          <p:cNvPr id="21" name="Picture 20">
            <a:extLst>
              <a:ext uri="{FF2B5EF4-FFF2-40B4-BE49-F238E27FC236}">
                <a16:creationId xmlns:a16="http://schemas.microsoft.com/office/drawing/2014/main" id="{D363230B-8958-7021-97DC-D2E5BC857B72}"/>
              </a:ext>
            </a:extLst>
          </p:cNvPr>
          <p:cNvPicPr>
            <a:picLocks noChangeAspect="1"/>
          </p:cNvPicPr>
          <p:nvPr/>
        </p:nvPicPr>
        <p:blipFill rotWithShape="1">
          <a:blip r:embed="rId3"/>
          <a:srcRect l="4530" t="3874" r="5489" b="10293"/>
          <a:stretch/>
        </p:blipFill>
        <p:spPr>
          <a:xfrm>
            <a:off x="8831944" y="2491306"/>
            <a:ext cx="3234326" cy="2943225"/>
          </a:xfrm>
          <a:prstGeom prst="rect">
            <a:avLst/>
          </a:prstGeom>
        </p:spPr>
      </p:pic>
      <p:sp>
        <p:nvSpPr>
          <p:cNvPr id="2" name="Title 1">
            <a:extLst>
              <a:ext uri="{FF2B5EF4-FFF2-40B4-BE49-F238E27FC236}">
                <a16:creationId xmlns:a16="http://schemas.microsoft.com/office/drawing/2014/main" id="{079EA94F-FAA4-4B53-0AFC-261E44011C33}"/>
              </a:ext>
            </a:extLst>
          </p:cNvPr>
          <p:cNvSpPr txBox="1">
            <a:spLocks/>
          </p:cNvSpPr>
          <p:nvPr/>
        </p:nvSpPr>
        <p:spPr>
          <a:xfrm>
            <a:off x="421707" y="134754"/>
            <a:ext cx="9417751"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dirty="0">
                <a:effectLst>
                  <a:outerShdw blurRad="38100" dist="38100" dir="2700000" algn="tl">
                    <a:srgbClr val="000000">
                      <a:alpha val="43137"/>
                    </a:srgbClr>
                  </a:outerShdw>
                </a:effectLst>
                <a:latin typeface="+mn-lt"/>
              </a:rPr>
              <a:t>Overview: Diversity within S. chromogenes</a:t>
            </a:r>
          </a:p>
        </p:txBody>
      </p:sp>
    </p:spTree>
    <p:extLst>
      <p:ext uri="{BB962C8B-B14F-4D97-AF65-F5344CB8AC3E}">
        <p14:creationId xmlns:p14="http://schemas.microsoft.com/office/powerpoint/2010/main" val="5156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14043745-99DA-ABD0-DF94-EBF470BAC084}"/>
              </a:ext>
            </a:extLst>
          </p:cNvPr>
          <p:cNvSpPr>
            <a:spLocks noGrp="1"/>
          </p:cNvSpPr>
          <p:nvPr>
            <p:ph idx="1"/>
          </p:nvPr>
        </p:nvSpPr>
        <p:spPr>
          <a:xfrm>
            <a:off x="421708" y="1336690"/>
            <a:ext cx="7983255" cy="5007819"/>
          </a:xfrm>
          <a:noFill/>
          <a:ln>
            <a:noFill/>
          </a:ln>
        </p:spPr>
        <p:txBody>
          <a:bodyPr>
            <a:normAutofit/>
          </a:body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t>Specific S. chromogenes strain types exhibit differences in ability to cause disease</a:t>
            </a: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endPar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Intra-species diversity within S. chromogenes: linking phenotype to genotype?</a:t>
            </a:r>
          </a:p>
          <a:p>
            <a:pPr marL="685800" marR="0" lvl="1" indent="-228600" algn="l" defTabSz="914400" rtl="0" eaLnBrk="1" fontAlgn="auto" latinLnBrk="0" hangingPunct="1">
              <a:lnSpc>
                <a:spcPct val="90000"/>
              </a:lnSpc>
              <a:spcBef>
                <a:spcPts val="500"/>
              </a:spcBef>
              <a:spcAft>
                <a:spcPts val="0"/>
              </a:spcAft>
              <a:buClrTx/>
              <a:buSzPct val="75000"/>
              <a:buFont typeface="Wingdings" panose="05000000000000000000" pitchFamily="2" charset="2"/>
              <a:buChar char="§"/>
              <a:tabLst/>
              <a:defRPr/>
            </a:pPr>
            <a:r>
              <a:rPr kumimoji="0" lang="en-US"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Do these phenotypic/behavioral differences have a basis in genetic differences?</a:t>
            </a:r>
          </a:p>
          <a:p>
            <a:pPr lvl="2">
              <a:buSzPct val="75000"/>
              <a:buFont typeface="Wingdings" panose="05000000000000000000" pitchFamily="2" charset="2"/>
              <a:buChar char="§"/>
              <a:defRPr/>
            </a:pP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S. chromogenes associated with more severe mastitis more </a:t>
            </a:r>
            <a:r>
              <a:rPr kumimoji="0" lang="en-US" sz="1800" b="0" i="1"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likel</a:t>
            </a:r>
            <a:r>
              <a:rPr lang="en-US" sz="1800" i="1" dirty="0">
                <a:solidFill>
                  <a:prstClr val="black"/>
                </a:solidFill>
                <a:latin typeface="Calibri" panose="020F0502020204030204" pitchFamily="34" charset="0"/>
                <a:ea typeface="Calibri" panose="020F0502020204030204" pitchFamily="34" charset="0"/>
                <a:cs typeface="Calibri" panose="020F0502020204030204" pitchFamily="34" charset="0"/>
              </a:rPr>
              <a:t>y to have genes encoding various virulence factors than isolates associated with less severe mastitis </a:t>
            </a:r>
          </a:p>
          <a:p>
            <a:pPr lvl="3">
              <a:buSzPct val="75000"/>
              <a:buFont typeface="Wingdings" panose="05000000000000000000" pitchFamily="2" charset="2"/>
              <a:buChar char="§"/>
              <a:defRPr/>
            </a:pPr>
            <a:r>
              <a:rPr lang="en-US" sz="1200" i="1" dirty="0">
                <a:solidFill>
                  <a:prstClr val="black"/>
                </a:solidFill>
                <a:latin typeface="Calibri" panose="020F0502020204030204" pitchFamily="34" charset="0"/>
                <a:ea typeface="Calibri" panose="020F0502020204030204" pitchFamily="34" charset="0"/>
                <a:cs typeface="Calibri" panose="020F0502020204030204" pitchFamily="34" charset="0"/>
              </a:rPr>
              <a:t>Wuytack et al., 2019</a:t>
            </a:r>
            <a:endParaRPr kumimoji="0" lang="en-US" sz="1200" b="0" i="1"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Pct val="75000"/>
              <a:buFont typeface="Wingdings" panose="05000000000000000000" pitchFamily="2" charset="2"/>
              <a:buChar char="§"/>
              <a:tabLst/>
              <a:defRPr/>
            </a:pPr>
            <a:endParaRPr kumimoji="0" lang="en-US" sz="21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lvl="1">
              <a:buSzPct val="75000"/>
              <a:buFont typeface="Wingdings" panose="05000000000000000000" pitchFamily="2" charset="2"/>
              <a:buChar char="§"/>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12" name="Picture 11">
            <a:extLst>
              <a:ext uri="{FF2B5EF4-FFF2-40B4-BE49-F238E27FC236}">
                <a16:creationId xmlns:a16="http://schemas.microsoft.com/office/drawing/2014/main" id="{C693E2C6-3776-932F-343C-7214228143F7}"/>
              </a:ext>
            </a:extLst>
          </p:cNvPr>
          <p:cNvPicPr>
            <a:picLocks noChangeAspect="1"/>
          </p:cNvPicPr>
          <p:nvPr/>
        </p:nvPicPr>
        <p:blipFill rotWithShape="1">
          <a:blip r:embed="rId3"/>
          <a:srcRect l="4530" t="3874" r="5489" b="10293"/>
          <a:stretch/>
        </p:blipFill>
        <p:spPr>
          <a:xfrm>
            <a:off x="8729074" y="1527725"/>
            <a:ext cx="3234326" cy="2943225"/>
          </a:xfrm>
          <a:prstGeom prst="rect">
            <a:avLst/>
          </a:prstGeom>
        </p:spPr>
      </p:pic>
      <p:sp>
        <p:nvSpPr>
          <p:cNvPr id="3" name="Title 1">
            <a:extLst>
              <a:ext uri="{FF2B5EF4-FFF2-40B4-BE49-F238E27FC236}">
                <a16:creationId xmlns:a16="http://schemas.microsoft.com/office/drawing/2014/main" id="{78173DF0-FA48-7A45-60DF-640FD6BEE8CF}"/>
              </a:ext>
            </a:extLst>
          </p:cNvPr>
          <p:cNvSpPr txBox="1">
            <a:spLocks/>
          </p:cNvSpPr>
          <p:nvPr/>
        </p:nvSpPr>
        <p:spPr>
          <a:xfrm>
            <a:off x="421707" y="134754"/>
            <a:ext cx="9417751" cy="1201936"/>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dirty="0">
                <a:effectLst>
                  <a:outerShdw blurRad="38100" dist="38100" dir="2700000" algn="tl">
                    <a:srgbClr val="000000">
                      <a:alpha val="43137"/>
                    </a:srgbClr>
                  </a:outerShdw>
                </a:effectLst>
                <a:latin typeface="+mn-lt"/>
              </a:rPr>
              <a:t>Overview: Diversity within S. chromogenes</a:t>
            </a:r>
          </a:p>
        </p:txBody>
      </p:sp>
    </p:spTree>
    <p:extLst>
      <p:ext uri="{BB962C8B-B14F-4D97-AF65-F5344CB8AC3E}">
        <p14:creationId xmlns:p14="http://schemas.microsoft.com/office/powerpoint/2010/main" val="2166167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61AD80-1799-E408-6438-76DD55543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710" y="0"/>
            <a:ext cx="9280579" cy="6681074"/>
          </a:xfrm>
          <a:prstGeom prst="rect">
            <a:avLst/>
          </a:prstGeom>
        </p:spPr>
      </p:pic>
      <p:sp>
        <p:nvSpPr>
          <p:cNvPr id="2" name="Rectangle 1">
            <a:extLst>
              <a:ext uri="{FF2B5EF4-FFF2-40B4-BE49-F238E27FC236}">
                <a16:creationId xmlns:a16="http://schemas.microsoft.com/office/drawing/2014/main" id="{B2CF1183-F73F-C07B-9C29-5CBB5C48D46F}"/>
              </a:ext>
            </a:extLst>
          </p:cNvPr>
          <p:cNvSpPr/>
          <p:nvPr/>
        </p:nvSpPr>
        <p:spPr>
          <a:xfrm flipH="1">
            <a:off x="3107985" y="905881"/>
            <a:ext cx="583719" cy="3192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9CA1459-B555-CDFE-1256-1C823196E43B}"/>
              </a:ext>
            </a:extLst>
          </p:cNvPr>
          <p:cNvSpPr/>
          <p:nvPr/>
        </p:nvSpPr>
        <p:spPr>
          <a:xfrm flipH="1">
            <a:off x="4338439" y="905881"/>
            <a:ext cx="583719" cy="3192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579437-4FAE-76E4-52E9-BA1AF37E72D3}"/>
              </a:ext>
            </a:extLst>
          </p:cNvPr>
          <p:cNvSpPr/>
          <p:nvPr/>
        </p:nvSpPr>
        <p:spPr>
          <a:xfrm flipH="1">
            <a:off x="4958694" y="905880"/>
            <a:ext cx="583719" cy="319239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764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A7990E3-4A8A-ED1A-FFFF-FD3D40812984}"/>
              </a:ext>
            </a:extLst>
          </p:cNvPr>
          <p:cNvSpPr txBox="1">
            <a:spLocks/>
          </p:cNvSpPr>
          <p:nvPr/>
        </p:nvSpPr>
        <p:spPr>
          <a:xfrm>
            <a:off x="350982" y="2770908"/>
            <a:ext cx="11490036" cy="3759093"/>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Study 3:</a:t>
            </a:r>
          </a:p>
          <a:p>
            <a:pPr marL="457200" lvl="0" indent="-457200">
              <a:buAutoNum type="arabicParenR"/>
              <a:defRPr/>
            </a:pPr>
            <a:r>
              <a:rPr lang="en-US" sz="2400" b="1" i="1" dirty="0">
                <a:solidFill>
                  <a:prstClr val="black"/>
                </a:solidFill>
                <a:ea typeface="Cambria" panose="02040503050406030204" pitchFamily="18" charset="0"/>
              </a:rPr>
              <a:t>Identify if distinct strain types of S. chromogenes are associated with IMI where qSCC is consistently elevated (HIGH SCC IMI) vs. consistently low (LOW SCC IMI)</a:t>
            </a:r>
          </a:p>
          <a:p>
            <a:pPr marL="514350" lvl="0" indent="-514350">
              <a:buAutoNum type="arabicParenR"/>
              <a:defRPr/>
            </a:pPr>
            <a:r>
              <a:rPr lang="en-US" sz="2400" b="1" i="1" dirty="0"/>
              <a:t>Identify if S. chromogenes from HIGH SCC IMI are more likely to carry genes encoding for antimicrobial resistance (as determined by whole genome sequencing) vs. LOW SCC IMI</a:t>
            </a:r>
          </a:p>
          <a:p>
            <a:pPr marL="514350" lvl="0" indent="-514350">
              <a:buAutoNum type="arabicParenR"/>
              <a:defRPr/>
            </a:pPr>
            <a:r>
              <a:rPr lang="en-US" sz="2400" b="1" i="1" dirty="0"/>
              <a:t>Identify if S. chromogenes from HIGH SCC IMI possess a larger number of genes encoding previously-described staphylococcal VF vs. LOW SCC IMI</a:t>
            </a:r>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6" name="Picture 2" descr="panoramic image of Miller farm barns at sunrise in winter">
            <a:extLst>
              <a:ext uri="{FF2B5EF4-FFF2-40B4-BE49-F238E27FC236}">
                <a16:creationId xmlns:a16="http://schemas.microsoft.com/office/drawing/2014/main" id="{73042228-1A27-198F-9363-BB97649E5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643" y="226398"/>
            <a:ext cx="9860714" cy="213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91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FBAE22-570E-B2D9-C7ED-8F0F66AA9F86}"/>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721066" y="2602189"/>
            <a:ext cx="1028375" cy="849617"/>
          </a:xfrm>
          <a:prstGeom prst="rect">
            <a:avLst/>
          </a:prstGeom>
        </p:spPr>
      </p:pic>
      <p:pic>
        <p:nvPicPr>
          <p:cNvPr id="5124" name="Picture 4" descr="Teat sample udder health">
            <a:extLst>
              <a:ext uri="{FF2B5EF4-FFF2-40B4-BE49-F238E27FC236}">
                <a16:creationId xmlns:a16="http://schemas.microsoft.com/office/drawing/2014/main" id="{17AB5284-7BC9-A4CE-1BA7-1848CC473C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53040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FE1AB3A-E374-E83F-D08C-162B50B53DFD}"/>
              </a:ext>
            </a:extLst>
          </p:cNvPr>
          <p:cNvSpPr/>
          <p:nvPr/>
        </p:nvSpPr>
        <p:spPr>
          <a:xfrm>
            <a:off x="153040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TextBox 9">
            <a:extLst>
              <a:ext uri="{FF2B5EF4-FFF2-40B4-BE49-F238E27FC236}">
                <a16:creationId xmlns:a16="http://schemas.microsoft.com/office/drawing/2014/main" id="{4B121520-447E-4881-88DF-A2A1530BDE93}"/>
              </a:ext>
            </a:extLst>
          </p:cNvPr>
          <p:cNvSpPr txBox="1"/>
          <p:nvPr/>
        </p:nvSpPr>
        <p:spPr>
          <a:xfrm>
            <a:off x="1215161" y="3484510"/>
            <a:ext cx="2040183" cy="276999"/>
          </a:xfrm>
          <a:prstGeom prst="rect">
            <a:avLst/>
          </a:prstGeom>
          <a:noFill/>
        </p:spPr>
        <p:txBody>
          <a:bodyPr wrap="square" rtlCol="0">
            <a:spAutoFit/>
          </a:bodyPr>
          <a:lstStyle/>
          <a:p>
            <a:pPr algn="ctr"/>
            <a:r>
              <a:rPr lang="en-US" sz="1200" b="1" i="1" dirty="0"/>
              <a:t>S. chromogenes IMI </a:t>
            </a:r>
          </a:p>
        </p:txBody>
      </p:sp>
      <p:pic>
        <p:nvPicPr>
          <p:cNvPr id="15" name="Picture 14">
            <a:extLst>
              <a:ext uri="{FF2B5EF4-FFF2-40B4-BE49-F238E27FC236}">
                <a16:creationId xmlns:a16="http://schemas.microsoft.com/office/drawing/2014/main" id="{AC7CB1C0-B2CC-9F49-4676-B3A4A1434B79}"/>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16" name="Picture 4" descr="Teat sample udder health">
            <a:extLst>
              <a:ext uri="{FF2B5EF4-FFF2-40B4-BE49-F238E27FC236}">
                <a16:creationId xmlns:a16="http://schemas.microsoft.com/office/drawing/2014/main" id="{B85394F1-143F-5395-835A-56E3048F9C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10DF9DCB-4447-5A59-8B84-17625575AC63}"/>
              </a:ext>
            </a:extLst>
          </p:cNvPr>
          <p:cNvSpPr/>
          <p:nvPr/>
        </p:nvSpPr>
        <p:spPr>
          <a:xfrm>
            <a:off x="5427654" y="3484510"/>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a:extLst>
              <a:ext uri="{FF2B5EF4-FFF2-40B4-BE49-F238E27FC236}">
                <a16:creationId xmlns:a16="http://schemas.microsoft.com/office/drawing/2014/main" id="{85E9F825-2E97-11DE-A52F-57F3A728FA98}"/>
              </a:ext>
            </a:extLst>
          </p:cNvPr>
          <p:cNvSpPr txBox="1"/>
          <p:nvPr/>
        </p:nvSpPr>
        <p:spPr>
          <a:xfrm>
            <a:off x="5112411" y="3484510"/>
            <a:ext cx="2040183" cy="276999"/>
          </a:xfrm>
          <a:prstGeom prst="rect">
            <a:avLst/>
          </a:prstGeom>
          <a:noFill/>
        </p:spPr>
        <p:txBody>
          <a:bodyPr wrap="square" rtlCol="0">
            <a:spAutoFit/>
          </a:bodyPr>
          <a:lstStyle/>
          <a:p>
            <a:pPr algn="ctr"/>
            <a:r>
              <a:rPr lang="en-US" sz="1200" b="1" i="1" dirty="0"/>
              <a:t>S. chromogenes IMI </a:t>
            </a:r>
          </a:p>
        </p:txBody>
      </p:sp>
      <p:pic>
        <p:nvPicPr>
          <p:cNvPr id="19" name="Picture 18">
            <a:extLst>
              <a:ext uri="{FF2B5EF4-FFF2-40B4-BE49-F238E27FC236}">
                <a16:creationId xmlns:a16="http://schemas.microsoft.com/office/drawing/2014/main" id="{ADC6D17E-120D-7664-D3AE-D724C21A5E2B}"/>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125955" y="2596510"/>
            <a:ext cx="1028375" cy="849617"/>
          </a:xfrm>
          <a:prstGeom prst="rect">
            <a:avLst/>
          </a:prstGeom>
        </p:spPr>
      </p:pic>
      <p:pic>
        <p:nvPicPr>
          <p:cNvPr id="20" name="Picture 4" descr="Teat sample udder health">
            <a:extLst>
              <a:ext uri="{FF2B5EF4-FFF2-40B4-BE49-F238E27FC236}">
                <a16:creationId xmlns:a16="http://schemas.microsoft.com/office/drawing/2014/main" id="{59C6FCEE-0556-2826-7599-758578C256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8935293" y="1613143"/>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5DF840E-72C1-DEE7-E2B4-30D053385890}"/>
              </a:ext>
            </a:extLst>
          </p:cNvPr>
          <p:cNvSpPr/>
          <p:nvPr/>
        </p:nvSpPr>
        <p:spPr>
          <a:xfrm>
            <a:off x="8935293" y="3478831"/>
            <a:ext cx="1422400" cy="2769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C3C5D625-0AEF-1116-FA7C-1F89AD493BEF}"/>
              </a:ext>
            </a:extLst>
          </p:cNvPr>
          <p:cNvSpPr txBox="1"/>
          <p:nvPr/>
        </p:nvSpPr>
        <p:spPr>
          <a:xfrm>
            <a:off x="8620050" y="3478831"/>
            <a:ext cx="2040183" cy="276999"/>
          </a:xfrm>
          <a:prstGeom prst="rect">
            <a:avLst/>
          </a:prstGeom>
          <a:noFill/>
        </p:spPr>
        <p:txBody>
          <a:bodyPr wrap="square" rtlCol="0">
            <a:spAutoFit/>
          </a:bodyPr>
          <a:lstStyle/>
          <a:p>
            <a:pPr algn="ctr"/>
            <a:r>
              <a:rPr lang="en-US" sz="1200" b="1" i="1" dirty="0"/>
              <a:t>S. chromogenes IMI </a:t>
            </a:r>
          </a:p>
        </p:txBody>
      </p:sp>
      <p:sp>
        <p:nvSpPr>
          <p:cNvPr id="23" name="Arrow: Right 22">
            <a:extLst>
              <a:ext uri="{FF2B5EF4-FFF2-40B4-BE49-F238E27FC236}">
                <a16:creationId xmlns:a16="http://schemas.microsoft.com/office/drawing/2014/main" id="{43FC2203-BDED-CCC7-5C20-6A797E7FE3C3}"/>
              </a:ext>
            </a:extLst>
          </p:cNvPr>
          <p:cNvSpPr/>
          <p:nvPr/>
        </p:nvSpPr>
        <p:spPr>
          <a:xfrm>
            <a:off x="3684758" y="2573448"/>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1E91496-A6E3-B677-F0DD-A88A7E2A3A17}"/>
              </a:ext>
            </a:extLst>
          </p:cNvPr>
          <p:cNvSpPr/>
          <p:nvPr/>
        </p:nvSpPr>
        <p:spPr>
          <a:xfrm>
            <a:off x="7582008" y="2571590"/>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EDB18D47-8FD7-8C3E-6631-65CEF6150F8B}"/>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26" name="TextBox 25">
            <a:extLst>
              <a:ext uri="{FF2B5EF4-FFF2-40B4-BE49-F238E27FC236}">
                <a16:creationId xmlns:a16="http://schemas.microsoft.com/office/drawing/2014/main" id="{99F986A6-6313-FF90-0ACB-B4D07C33CE55}"/>
              </a:ext>
            </a:extLst>
          </p:cNvPr>
          <p:cNvSpPr txBox="1"/>
          <p:nvPr/>
        </p:nvSpPr>
        <p:spPr>
          <a:xfrm>
            <a:off x="1215160" y="1336144"/>
            <a:ext cx="2040183" cy="276999"/>
          </a:xfrm>
          <a:prstGeom prst="rect">
            <a:avLst/>
          </a:prstGeom>
          <a:noFill/>
        </p:spPr>
        <p:txBody>
          <a:bodyPr wrap="square" rtlCol="0">
            <a:spAutoFit/>
          </a:bodyPr>
          <a:lstStyle/>
          <a:p>
            <a:pPr algn="ctr"/>
            <a:r>
              <a:rPr lang="en-US" sz="1200" b="1" i="1" dirty="0"/>
              <a:t>Visit 1</a:t>
            </a:r>
          </a:p>
        </p:txBody>
      </p:sp>
      <p:sp>
        <p:nvSpPr>
          <p:cNvPr id="27" name="TextBox 26">
            <a:extLst>
              <a:ext uri="{FF2B5EF4-FFF2-40B4-BE49-F238E27FC236}">
                <a16:creationId xmlns:a16="http://schemas.microsoft.com/office/drawing/2014/main" id="{92D8AF24-81FE-351B-39F0-DEF5F49F550B}"/>
              </a:ext>
            </a:extLst>
          </p:cNvPr>
          <p:cNvSpPr txBox="1"/>
          <p:nvPr/>
        </p:nvSpPr>
        <p:spPr>
          <a:xfrm>
            <a:off x="5112410" y="1337094"/>
            <a:ext cx="2040183" cy="276999"/>
          </a:xfrm>
          <a:prstGeom prst="rect">
            <a:avLst/>
          </a:prstGeom>
          <a:noFill/>
        </p:spPr>
        <p:txBody>
          <a:bodyPr wrap="square" rtlCol="0">
            <a:spAutoFit/>
          </a:bodyPr>
          <a:lstStyle/>
          <a:p>
            <a:pPr algn="ctr"/>
            <a:r>
              <a:rPr lang="en-US" sz="1200" b="1" i="1" dirty="0"/>
              <a:t>Visit 2</a:t>
            </a:r>
          </a:p>
        </p:txBody>
      </p:sp>
      <p:sp>
        <p:nvSpPr>
          <p:cNvPr id="28" name="TextBox 27">
            <a:extLst>
              <a:ext uri="{FF2B5EF4-FFF2-40B4-BE49-F238E27FC236}">
                <a16:creationId xmlns:a16="http://schemas.microsoft.com/office/drawing/2014/main" id="{2E1DF819-DBF7-54EF-99E3-3714B51CF1D8}"/>
              </a:ext>
            </a:extLst>
          </p:cNvPr>
          <p:cNvSpPr txBox="1"/>
          <p:nvPr/>
        </p:nvSpPr>
        <p:spPr>
          <a:xfrm>
            <a:off x="8620049" y="1326150"/>
            <a:ext cx="2040183" cy="276999"/>
          </a:xfrm>
          <a:prstGeom prst="rect">
            <a:avLst/>
          </a:prstGeom>
          <a:noFill/>
        </p:spPr>
        <p:txBody>
          <a:bodyPr wrap="square" rtlCol="0">
            <a:spAutoFit/>
          </a:bodyPr>
          <a:lstStyle/>
          <a:p>
            <a:pPr algn="ctr"/>
            <a:r>
              <a:rPr lang="en-US" sz="1200" b="1" i="1" dirty="0"/>
              <a:t>Visit 3</a:t>
            </a:r>
          </a:p>
        </p:txBody>
      </p:sp>
      <p:sp>
        <p:nvSpPr>
          <p:cNvPr id="30" name="TextBox 29">
            <a:extLst>
              <a:ext uri="{FF2B5EF4-FFF2-40B4-BE49-F238E27FC236}">
                <a16:creationId xmlns:a16="http://schemas.microsoft.com/office/drawing/2014/main" id="{601A8865-F326-706A-3356-E6F30F66C68C}"/>
              </a:ext>
            </a:extLst>
          </p:cNvPr>
          <p:cNvSpPr txBox="1"/>
          <p:nvPr/>
        </p:nvSpPr>
        <p:spPr>
          <a:xfrm>
            <a:off x="9181081" y="6642556"/>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Milk sample collection photo: www.topfarmers.co.nz</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Content Placeholder 3">
            <a:extLst>
              <a:ext uri="{FF2B5EF4-FFF2-40B4-BE49-F238E27FC236}">
                <a16:creationId xmlns:a16="http://schemas.microsoft.com/office/drawing/2014/main" id="{3C06A8F8-AEBC-B300-2CAC-8055D96A1C1F}"/>
              </a:ext>
            </a:extLst>
          </p:cNvPr>
          <p:cNvSpPr txBox="1">
            <a:spLocks/>
          </p:cNvSpPr>
          <p:nvPr/>
        </p:nvSpPr>
        <p:spPr>
          <a:xfrm>
            <a:off x="1530404" y="4276343"/>
            <a:ext cx="9131191" cy="2245183"/>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6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Font typeface="Arial" panose="020B0604020202020204" pitchFamily="34" charset="0"/>
              <a:buNone/>
            </a:pPr>
            <a:r>
              <a:rPr lang="en-US" sz="2000" b="1" i="1" dirty="0">
                <a:latin typeface="Calibri" panose="020F0502020204030204" pitchFamily="34" charset="0"/>
                <a:ea typeface="Calibri" panose="020F0502020204030204" pitchFamily="34" charset="0"/>
              </a:rPr>
              <a:t>Select potentially persistent S. chromogenes IMI:</a:t>
            </a:r>
            <a:endParaRPr lang="en-US" sz="24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800" i="1" dirty="0">
                <a:latin typeface="Calibri" panose="020F0502020204030204" pitchFamily="34" charset="0"/>
                <a:ea typeface="Calibri" panose="020F0502020204030204" pitchFamily="34" charset="0"/>
              </a:rPr>
              <a:t>1) ≥ 2 quarter-day observations (sequential sampling events ~30 days apart)</a:t>
            </a:r>
          </a:p>
          <a:p>
            <a:pPr marL="0" indent="0">
              <a:buSzPct val="75000"/>
              <a:buNone/>
            </a:pPr>
            <a:r>
              <a:rPr lang="en-US" sz="1800" i="1" dirty="0">
                <a:latin typeface="Calibri" panose="020F0502020204030204" pitchFamily="34" charset="0"/>
                <a:ea typeface="Calibri" panose="020F0502020204030204" pitchFamily="34" charset="0"/>
              </a:rPr>
              <a:t>2) IMI status can be determined for all associated sampling events</a:t>
            </a:r>
          </a:p>
          <a:p>
            <a:pPr marL="0" indent="0">
              <a:buSzPct val="75000"/>
              <a:buNone/>
            </a:pPr>
            <a:r>
              <a:rPr lang="en-US" sz="1800" i="1" dirty="0">
                <a:latin typeface="Calibri" panose="020F0502020204030204" pitchFamily="34" charset="0"/>
                <a:ea typeface="Calibri" panose="020F0502020204030204" pitchFamily="34" charset="0"/>
              </a:rPr>
              <a:t>3) Infected with S. chromogenes only for all associated quarter-day observations </a:t>
            </a:r>
          </a:p>
        </p:txBody>
      </p:sp>
    </p:spTree>
    <p:extLst>
      <p:ext uri="{BB962C8B-B14F-4D97-AF65-F5344CB8AC3E}">
        <p14:creationId xmlns:p14="http://schemas.microsoft.com/office/powerpoint/2010/main" val="127096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7945544"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Overview: Organic dairy farming</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624148" y="1773027"/>
            <a:ext cx="5471852" cy="5007819"/>
          </a:xfrm>
          <a:noFill/>
          <a:ln>
            <a:noFill/>
          </a:ln>
        </p:spPr>
        <p:txBody>
          <a:bodyPr>
            <a:normAutofit/>
          </a:bodyPr>
          <a:lstStyle/>
          <a:p>
            <a:pPr>
              <a:lnSpc>
                <a:spcPts val="600"/>
              </a:lnSpc>
              <a:buSzPct val="75000"/>
              <a:buFont typeface="Wingdings" panose="05000000000000000000" pitchFamily="2" charset="2"/>
              <a:buChar char="§"/>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rPr>
              <a:t>Organic dairy farms are “special”</a:t>
            </a:r>
            <a:endParaRPr lang="en-US" sz="2400" b="1"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rPr>
              <a:t>Smaller farms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Lower-producing cows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rPr>
              <a:t>More likely to use </a:t>
            </a:r>
            <a:r>
              <a:rPr lang="en-US" sz="1800" i="1" dirty="0">
                <a:latin typeface="Calibri" panose="020F0502020204030204" pitchFamily="34" charset="0"/>
                <a:ea typeface="Calibri" panose="020F0502020204030204" pitchFamily="34" charset="0"/>
              </a:rPr>
              <a:t>tiestalls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rPr>
              <a:t>Older cows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Fed less concentrate</a:t>
            </a: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cs typeface="Times New Roman" panose="02020603050405020304" pitchFamily="18" charset="0"/>
              </a:rPr>
              <a:t>Subject to USDA National Organic Program regulations</a:t>
            </a:r>
          </a:p>
          <a:p>
            <a:pPr lvl="1">
              <a:buSzPct val="75000"/>
              <a:buFont typeface="Wingdings" panose="05000000000000000000" pitchFamily="2" charset="2"/>
              <a:buChar cha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Antimicrobial usage not allowed</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3600" b="1" i="1" dirty="0"/>
          </a:p>
          <a:p>
            <a:pPr marL="457200" lvl="1" inden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3" name="Picture 2">
            <a:extLst>
              <a:ext uri="{FF2B5EF4-FFF2-40B4-BE49-F238E27FC236}">
                <a16:creationId xmlns:a16="http://schemas.microsoft.com/office/drawing/2014/main" id="{FB98D90C-7B68-1794-BA08-D44A02816F9E}"/>
              </a:ext>
            </a:extLst>
          </p:cNvPr>
          <p:cNvPicPr>
            <a:picLocks noChangeAspect="1"/>
          </p:cNvPicPr>
          <p:nvPr/>
        </p:nvPicPr>
        <p:blipFill>
          <a:blip r:embed="rId3"/>
          <a:stretch>
            <a:fillRect/>
          </a:stretch>
        </p:blipFill>
        <p:spPr>
          <a:xfrm>
            <a:off x="5966979" y="1815544"/>
            <a:ext cx="5969841" cy="3358036"/>
          </a:xfrm>
          <a:prstGeom prst="rect">
            <a:avLst/>
          </a:prstGeom>
        </p:spPr>
      </p:pic>
    </p:spTree>
    <p:extLst>
      <p:ext uri="{BB962C8B-B14F-4D97-AF65-F5344CB8AC3E}">
        <p14:creationId xmlns:p14="http://schemas.microsoft.com/office/powerpoint/2010/main" val="3286634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FB3B-7F86-49BD-210E-E6DA8E942B9A}"/>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Selection of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pic>
        <p:nvPicPr>
          <p:cNvPr id="4" name="Picture 3">
            <a:extLst>
              <a:ext uri="{FF2B5EF4-FFF2-40B4-BE49-F238E27FC236}">
                <a16:creationId xmlns:a16="http://schemas.microsoft.com/office/drawing/2014/main" id="{CB16EE0D-CD42-77D1-298F-CC30D8704074}"/>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821978" y="2602189"/>
            <a:ext cx="1028375" cy="849617"/>
          </a:xfrm>
          <a:prstGeom prst="rect">
            <a:avLst/>
          </a:prstGeom>
        </p:spPr>
      </p:pic>
      <p:pic>
        <p:nvPicPr>
          <p:cNvPr id="5" name="Picture 4" descr="Teat sample udder health">
            <a:extLst>
              <a:ext uri="{FF2B5EF4-FFF2-40B4-BE49-F238E27FC236}">
                <a16:creationId xmlns:a16="http://schemas.microsoft.com/office/drawing/2014/main" id="{682FE6AF-0EF7-A7ED-298A-556E49E3DA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1631316"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C27FBC5-745A-8054-882A-A34159560B6F}"/>
              </a:ext>
            </a:extLst>
          </p:cNvPr>
          <p:cNvSpPr/>
          <p:nvPr/>
        </p:nvSpPr>
        <p:spPr>
          <a:xfrm>
            <a:off x="1403927"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extBox 6">
            <a:extLst>
              <a:ext uri="{FF2B5EF4-FFF2-40B4-BE49-F238E27FC236}">
                <a16:creationId xmlns:a16="http://schemas.microsoft.com/office/drawing/2014/main" id="{407D488E-9378-256F-B91F-1415B4793488}"/>
              </a:ext>
            </a:extLst>
          </p:cNvPr>
          <p:cNvSpPr txBox="1"/>
          <p:nvPr/>
        </p:nvSpPr>
        <p:spPr>
          <a:xfrm>
            <a:off x="1144181"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pic>
        <p:nvPicPr>
          <p:cNvPr id="8" name="Picture 7">
            <a:extLst>
              <a:ext uri="{FF2B5EF4-FFF2-40B4-BE49-F238E27FC236}">
                <a16:creationId xmlns:a16="http://schemas.microsoft.com/office/drawing/2014/main" id="{BBB9EA8D-2ED1-32C0-FEB5-8909F293671A}"/>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5618316" y="2602189"/>
            <a:ext cx="1028375" cy="849617"/>
          </a:xfrm>
          <a:prstGeom prst="rect">
            <a:avLst/>
          </a:prstGeom>
        </p:spPr>
      </p:pic>
      <p:pic>
        <p:nvPicPr>
          <p:cNvPr id="9" name="Picture 4" descr="Teat sample udder health">
            <a:extLst>
              <a:ext uri="{FF2B5EF4-FFF2-40B4-BE49-F238E27FC236}">
                <a16:creationId xmlns:a16="http://schemas.microsoft.com/office/drawing/2014/main" id="{36DE7406-CFFA-5F96-9A0D-DF6DC0415D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542765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A789E9-8F58-7B1C-26C5-B62BDB112BB7}"/>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341646" y="2602189"/>
            <a:ext cx="1028375" cy="849617"/>
          </a:xfrm>
          <a:prstGeom prst="rect">
            <a:avLst/>
          </a:prstGeom>
        </p:spPr>
      </p:pic>
      <p:pic>
        <p:nvPicPr>
          <p:cNvPr id="13" name="Picture 4" descr="Teat sample udder health">
            <a:extLst>
              <a:ext uri="{FF2B5EF4-FFF2-40B4-BE49-F238E27FC236}">
                <a16:creationId xmlns:a16="http://schemas.microsoft.com/office/drawing/2014/main" id="{BCDC0466-5A5D-119F-B2E8-B3577CB4A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916"/>
          <a:stretch/>
        </p:blipFill>
        <p:spPr bwMode="auto">
          <a:xfrm>
            <a:off x="9150984" y="1618822"/>
            <a:ext cx="1409700" cy="950663"/>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BAB0B84A-84DC-5347-C0DF-585DDAB9CC6C}"/>
              </a:ext>
            </a:extLst>
          </p:cNvPr>
          <p:cNvSpPr/>
          <p:nvPr/>
        </p:nvSpPr>
        <p:spPr>
          <a:xfrm>
            <a:off x="3893515" y="2888496"/>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4AB3F8D-27C8-330D-A6C2-1491CB1D5C35}"/>
              </a:ext>
            </a:extLst>
          </p:cNvPr>
          <p:cNvSpPr/>
          <p:nvPr/>
        </p:nvSpPr>
        <p:spPr>
          <a:xfrm>
            <a:off x="7689853" y="2888497"/>
            <a:ext cx="608630" cy="2769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D21F611-6B50-F202-0D1B-67112446919E}"/>
              </a:ext>
            </a:extLst>
          </p:cNvPr>
          <p:cNvSpPr txBox="1"/>
          <p:nvPr/>
        </p:nvSpPr>
        <p:spPr>
          <a:xfrm>
            <a:off x="1316073" y="1347857"/>
            <a:ext cx="2040183" cy="276999"/>
          </a:xfrm>
          <a:prstGeom prst="rect">
            <a:avLst/>
          </a:prstGeom>
          <a:noFill/>
        </p:spPr>
        <p:txBody>
          <a:bodyPr wrap="square" rtlCol="0">
            <a:spAutoFit/>
          </a:bodyPr>
          <a:lstStyle/>
          <a:p>
            <a:pPr algn="ctr"/>
            <a:r>
              <a:rPr lang="en-US" sz="1200" b="1" i="1" dirty="0"/>
              <a:t>Visit 1</a:t>
            </a:r>
          </a:p>
        </p:txBody>
      </p:sp>
      <p:sp>
        <p:nvSpPr>
          <p:cNvPr id="19" name="TextBox 18">
            <a:extLst>
              <a:ext uri="{FF2B5EF4-FFF2-40B4-BE49-F238E27FC236}">
                <a16:creationId xmlns:a16="http://schemas.microsoft.com/office/drawing/2014/main" id="{75861C9D-61DF-D691-1278-D7C8D6BE8B26}"/>
              </a:ext>
            </a:extLst>
          </p:cNvPr>
          <p:cNvSpPr txBox="1"/>
          <p:nvPr/>
        </p:nvSpPr>
        <p:spPr>
          <a:xfrm>
            <a:off x="5075908" y="1327153"/>
            <a:ext cx="2040183" cy="276999"/>
          </a:xfrm>
          <a:prstGeom prst="rect">
            <a:avLst/>
          </a:prstGeom>
          <a:noFill/>
        </p:spPr>
        <p:txBody>
          <a:bodyPr wrap="square" rtlCol="0">
            <a:spAutoFit/>
          </a:bodyPr>
          <a:lstStyle/>
          <a:p>
            <a:pPr algn="ctr"/>
            <a:r>
              <a:rPr lang="en-US" sz="1200" b="1" i="1" dirty="0"/>
              <a:t>Visit 2</a:t>
            </a:r>
          </a:p>
        </p:txBody>
      </p:sp>
      <p:sp>
        <p:nvSpPr>
          <p:cNvPr id="20" name="TextBox 19">
            <a:extLst>
              <a:ext uri="{FF2B5EF4-FFF2-40B4-BE49-F238E27FC236}">
                <a16:creationId xmlns:a16="http://schemas.microsoft.com/office/drawing/2014/main" id="{C02F7078-1075-7F98-F8D2-032EC242B14D}"/>
              </a:ext>
            </a:extLst>
          </p:cNvPr>
          <p:cNvSpPr txBox="1"/>
          <p:nvPr/>
        </p:nvSpPr>
        <p:spPr>
          <a:xfrm>
            <a:off x="8829392" y="1341823"/>
            <a:ext cx="2040183" cy="276999"/>
          </a:xfrm>
          <a:prstGeom prst="rect">
            <a:avLst/>
          </a:prstGeom>
          <a:noFill/>
        </p:spPr>
        <p:txBody>
          <a:bodyPr wrap="square" rtlCol="0">
            <a:spAutoFit/>
          </a:bodyPr>
          <a:lstStyle/>
          <a:p>
            <a:pPr algn="ctr"/>
            <a:r>
              <a:rPr lang="en-US" sz="1200" b="1" i="1" dirty="0"/>
              <a:t>Visit 3</a:t>
            </a:r>
          </a:p>
        </p:txBody>
      </p:sp>
      <p:sp>
        <p:nvSpPr>
          <p:cNvPr id="21" name="Rectangle 20">
            <a:extLst>
              <a:ext uri="{FF2B5EF4-FFF2-40B4-BE49-F238E27FC236}">
                <a16:creationId xmlns:a16="http://schemas.microsoft.com/office/drawing/2014/main" id="{BDC68CF2-096D-28BC-F476-373C4EA10136}"/>
              </a:ext>
            </a:extLst>
          </p:cNvPr>
          <p:cNvSpPr/>
          <p:nvPr/>
        </p:nvSpPr>
        <p:spPr>
          <a:xfrm>
            <a:off x="5204690" y="3558844"/>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D72C3602-9BC5-603D-F003-0812E5C53168}"/>
              </a:ext>
            </a:extLst>
          </p:cNvPr>
          <p:cNvSpPr txBox="1"/>
          <p:nvPr/>
        </p:nvSpPr>
        <p:spPr>
          <a:xfrm>
            <a:off x="4944944"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3" name="Rectangle 22">
            <a:extLst>
              <a:ext uri="{FF2B5EF4-FFF2-40B4-BE49-F238E27FC236}">
                <a16:creationId xmlns:a16="http://schemas.microsoft.com/office/drawing/2014/main" id="{EA42F639-2604-A20A-D316-0276B2B9EAFE}"/>
              </a:ext>
            </a:extLst>
          </p:cNvPr>
          <p:cNvSpPr/>
          <p:nvPr/>
        </p:nvSpPr>
        <p:spPr>
          <a:xfrm>
            <a:off x="8937974" y="3556548"/>
            <a:ext cx="1931601" cy="6898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D3E1CA30-43BB-CF54-1B07-EF43089A3C4B}"/>
              </a:ext>
            </a:extLst>
          </p:cNvPr>
          <p:cNvSpPr txBox="1"/>
          <p:nvPr/>
        </p:nvSpPr>
        <p:spPr>
          <a:xfrm>
            <a:off x="8745707" y="3558843"/>
            <a:ext cx="2451092" cy="830997"/>
          </a:xfrm>
          <a:prstGeom prst="rect">
            <a:avLst/>
          </a:prstGeom>
          <a:noFill/>
        </p:spPr>
        <p:txBody>
          <a:bodyPr wrap="square" rtlCol="0">
            <a:spAutoFit/>
          </a:bodyPr>
          <a:lstStyle/>
          <a:p>
            <a:pPr algn="ctr"/>
            <a:r>
              <a:rPr lang="en-US" sz="1200" b="1" i="1" dirty="0">
                <a:solidFill>
                  <a:srgbClr val="FF00FF"/>
                </a:solidFill>
              </a:rPr>
              <a:t>SCC ≥200,000 cells/mL</a:t>
            </a:r>
          </a:p>
          <a:p>
            <a:pPr algn="ctr"/>
            <a:r>
              <a:rPr lang="en-US" sz="1200" b="1" i="1" dirty="0"/>
              <a:t>OR</a:t>
            </a:r>
          </a:p>
          <a:p>
            <a:pPr algn="ctr"/>
            <a:r>
              <a:rPr lang="en-US" sz="1200" b="1" i="1" dirty="0">
                <a:solidFill>
                  <a:srgbClr val="0066FF"/>
                </a:solidFill>
              </a:rPr>
              <a:t>SCC &lt;200,000 cells/mL</a:t>
            </a:r>
          </a:p>
          <a:p>
            <a:pPr algn="ctr"/>
            <a:endParaRPr lang="en-US" sz="1200" b="1" i="1" dirty="0"/>
          </a:p>
        </p:txBody>
      </p:sp>
      <p:sp>
        <p:nvSpPr>
          <p:cNvPr id="25" name="Content Placeholder 3">
            <a:extLst>
              <a:ext uri="{FF2B5EF4-FFF2-40B4-BE49-F238E27FC236}">
                <a16:creationId xmlns:a16="http://schemas.microsoft.com/office/drawing/2014/main" id="{50A4754D-188A-D30B-F2ED-27EA4F28B923}"/>
              </a:ext>
            </a:extLst>
          </p:cNvPr>
          <p:cNvSpPr txBox="1">
            <a:spLocks/>
          </p:cNvSpPr>
          <p:nvPr/>
        </p:nvSpPr>
        <p:spPr>
          <a:xfrm>
            <a:off x="1144181" y="4657702"/>
            <a:ext cx="9907542" cy="1355172"/>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75000"/>
              <a:buNone/>
            </a:pPr>
            <a:r>
              <a:rPr lang="en-US" sz="1800" b="1" i="1" dirty="0">
                <a:latin typeface="Calibri" panose="020F0502020204030204" pitchFamily="34" charset="0"/>
                <a:ea typeface="Calibri" panose="020F0502020204030204" pitchFamily="34" charset="0"/>
              </a:rPr>
              <a:t>Categorize persistent S. chromogenes IMI into SCC groups:</a:t>
            </a:r>
            <a:endParaRPr lang="en-US" sz="20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1600" i="1" dirty="0">
                <a:latin typeface="Calibri" panose="020F0502020204030204" pitchFamily="34" charset="0"/>
                <a:ea typeface="Calibri" panose="020F0502020204030204" pitchFamily="34" charset="0"/>
              </a:rPr>
              <a:t>1) IMI associated with </a:t>
            </a:r>
            <a:r>
              <a:rPr lang="en-US" sz="1600" b="1" i="1" dirty="0">
                <a:solidFill>
                  <a:srgbClr val="FF00FF"/>
                </a:solidFill>
                <a:latin typeface="Calibri" panose="020F0502020204030204" pitchFamily="34" charset="0"/>
                <a:ea typeface="Calibri" panose="020F0502020204030204" pitchFamily="34" charset="0"/>
              </a:rPr>
              <a:t>HIGH SCC</a:t>
            </a:r>
            <a:r>
              <a:rPr lang="en-US" sz="1600" i="1" dirty="0">
                <a:latin typeface="Calibri" panose="020F0502020204030204" pitchFamily="34" charset="0"/>
                <a:ea typeface="Calibri" panose="020F0502020204030204" pitchFamily="34" charset="0"/>
              </a:rPr>
              <a:t>, where all quarter-day observations had an associated SCC of ≥200,000 cells/mL</a:t>
            </a:r>
          </a:p>
          <a:p>
            <a:pPr marL="0" indent="0">
              <a:buSzPct val="75000"/>
              <a:buNone/>
            </a:pPr>
            <a:r>
              <a:rPr lang="en-US" sz="1600" i="1" dirty="0">
                <a:latin typeface="Calibri" panose="020F0502020204030204" pitchFamily="34" charset="0"/>
                <a:ea typeface="Calibri" panose="020F0502020204030204" pitchFamily="34" charset="0"/>
              </a:rPr>
              <a:t>2) IMI associated with </a:t>
            </a:r>
            <a:r>
              <a:rPr lang="en-US" sz="1600" b="1" i="1" dirty="0">
                <a:solidFill>
                  <a:srgbClr val="0066FF"/>
                </a:solidFill>
                <a:latin typeface="Calibri" panose="020F0502020204030204" pitchFamily="34" charset="0"/>
                <a:ea typeface="Calibri" panose="020F0502020204030204" pitchFamily="34" charset="0"/>
              </a:rPr>
              <a:t>LOW SCC</a:t>
            </a:r>
            <a:r>
              <a:rPr lang="en-US" sz="1600" i="1" dirty="0">
                <a:latin typeface="Calibri" panose="020F0502020204030204" pitchFamily="34" charset="0"/>
                <a:ea typeface="Calibri" panose="020F0502020204030204" pitchFamily="34" charset="0"/>
              </a:rPr>
              <a:t>, where all quarter-day observations had an associated SCC of &lt;200,000 cells/mL</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b="1" i="1" dirty="0">
              <a:solidFill>
                <a:schemeClr val="bg1">
                  <a:lumMod val="75000"/>
                </a:schemeClr>
              </a:solidFill>
            </a:endParaRPr>
          </a:p>
          <a:p>
            <a:pPr lvl="1">
              <a:buFont typeface="Wingdings" panose="05000000000000000000" pitchFamily="2" charset="2"/>
              <a:buChar char="ü"/>
            </a:pPr>
            <a:endParaRPr lang="en-US" sz="1600" dirty="0"/>
          </a:p>
        </p:txBody>
      </p:sp>
      <p:sp>
        <p:nvSpPr>
          <p:cNvPr id="26" name="TextBox 25">
            <a:extLst>
              <a:ext uri="{FF2B5EF4-FFF2-40B4-BE49-F238E27FC236}">
                <a16:creationId xmlns:a16="http://schemas.microsoft.com/office/drawing/2014/main" id="{B2EEB3FA-4B20-018F-3BB4-63914CE04F3F}"/>
              </a:ext>
            </a:extLst>
          </p:cNvPr>
          <p:cNvSpPr txBox="1"/>
          <p:nvPr/>
        </p:nvSpPr>
        <p:spPr>
          <a:xfrm>
            <a:off x="9181081" y="6645548"/>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Milk sample collection photo: www.topfarmers.co.nz</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640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0E7179-1407-9BD3-6009-BCBF301D4E80}"/>
              </a:ext>
            </a:extLst>
          </p:cNvPr>
          <p:cNvPicPr>
            <a:picLocks noChangeAspect="1"/>
          </p:cNvPicPr>
          <p:nvPr/>
        </p:nvPicPr>
        <p:blipFill rotWithShape="1">
          <a:blip r:embed="rId3">
            <a:extLst>
              <a:ext uri="{28A0092B-C50C-407E-A947-70E740481C1C}">
                <a14:useLocalDpi xmlns:a14="http://schemas.microsoft.com/office/drawing/2010/main" val="0"/>
              </a:ext>
            </a:extLst>
          </a:blip>
          <a:srcRect r="44631" b="3365"/>
          <a:stretch/>
        </p:blipFill>
        <p:spPr>
          <a:xfrm>
            <a:off x="7606319" y="1424197"/>
            <a:ext cx="3745171" cy="4884239"/>
          </a:xfrm>
          <a:prstGeom prst="rect">
            <a:avLst/>
          </a:prstGeom>
        </p:spPr>
      </p:pic>
      <p:sp>
        <p:nvSpPr>
          <p:cNvPr id="5" name="Title 1">
            <a:extLst>
              <a:ext uri="{FF2B5EF4-FFF2-40B4-BE49-F238E27FC236}">
                <a16:creationId xmlns:a16="http://schemas.microsoft.com/office/drawing/2014/main" id="{2012E7EB-EBA1-8F7A-12A8-2915E7E48731}"/>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Confirming persistent IMI</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7" name="Content Placeholder 3">
            <a:extLst>
              <a:ext uri="{FF2B5EF4-FFF2-40B4-BE49-F238E27FC236}">
                <a16:creationId xmlns:a16="http://schemas.microsoft.com/office/drawing/2014/main" id="{4462C386-E22D-BA15-71A7-87443CEC1C86}"/>
              </a:ext>
            </a:extLst>
          </p:cNvPr>
          <p:cNvSpPr txBox="1">
            <a:spLocks/>
          </p:cNvSpPr>
          <p:nvPr/>
        </p:nvSpPr>
        <p:spPr>
          <a:xfrm>
            <a:off x="255180" y="1505527"/>
            <a:ext cx="7076417" cy="4207844"/>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Strain-typing to confirm persistent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Confirm all isolates associated with each S. chromogenes IMI truly persistent</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75 potentially persistent IMI, 198 associated isolates</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Random amplification of polymorphic DNA (RAPD-PCR)</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All isolates from a given persistent IMI analyzed in the same PCR, same gel</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banding pattern, number, size of bands = same RAPD type</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RAPD type = persistently infected with same strain</a:t>
            </a: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sp>
        <p:nvSpPr>
          <p:cNvPr id="8" name="Rectangle 7">
            <a:extLst>
              <a:ext uri="{FF2B5EF4-FFF2-40B4-BE49-F238E27FC236}">
                <a16:creationId xmlns:a16="http://schemas.microsoft.com/office/drawing/2014/main" id="{B7FB2005-5F7F-01A7-B91C-E6C9A4990BEB}"/>
              </a:ext>
            </a:extLst>
          </p:cNvPr>
          <p:cNvSpPr/>
          <p:nvPr/>
        </p:nvSpPr>
        <p:spPr>
          <a:xfrm>
            <a:off x="8562110" y="1644074"/>
            <a:ext cx="1357746" cy="406929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921D32-D2ED-8C08-0EB3-067F44B53C32}"/>
              </a:ext>
            </a:extLst>
          </p:cNvPr>
          <p:cNvSpPr/>
          <p:nvPr/>
        </p:nvSpPr>
        <p:spPr>
          <a:xfrm>
            <a:off x="9956800" y="1644073"/>
            <a:ext cx="1357746" cy="4069297"/>
          </a:xfrm>
          <a:prstGeom prst="rect">
            <a:avLst/>
          </a:prstGeom>
          <a:noFill/>
          <a:ln w="28575">
            <a:solidFill>
              <a:srgbClr val="0066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2961E16-EF66-1CEF-A8B8-993C139FD8CC}"/>
              </a:ext>
            </a:extLst>
          </p:cNvPr>
          <p:cNvSpPr txBox="1"/>
          <p:nvPr/>
        </p:nvSpPr>
        <p:spPr>
          <a:xfrm>
            <a:off x="8220891" y="1395636"/>
            <a:ext cx="2040183" cy="276999"/>
          </a:xfrm>
          <a:prstGeom prst="rect">
            <a:avLst/>
          </a:prstGeom>
          <a:noFill/>
        </p:spPr>
        <p:txBody>
          <a:bodyPr wrap="square" rtlCol="0">
            <a:spAutoFit/>
          </a:bodyPr>
          <a:lstStyle/>
          <a:p>
            <a:pPr algn="ctr"/>
            <a:r>
              <a:rPr lang="en-US" sz="1200" b="1" dirty="0">
                <a:solidFill>
                  <a:srgbClr val="FF0000"/>
                </a:solidFill>
              </a:rPr>
              <a:t>Cow A RH</a:t>
            </a:r>
          </a:p>
        </p:txBody>
      </p:sp>
      <p:sp>
        <p:nvSpPr>
          <p:cNvPr id="13" name="TextBox 12">
            <a:extLst>
              <a:ext uri="{FF2B5EF4-FFF2-40B4-BE49-F238E27FC236}">
                <a16:creationId xmlns:a16="http://schemas.microsoft.com/office/drawing/2014/main" id="{13DBAEE3-9DA4-1BBA-31BA-965569C2F301}"/>
              </a:ext>
            </a:extLst>
          </p:cNvPr>
          <p:cNvSpPr txBox="1"/>
          <p:nvPr/>
        </p:nvSpPr>
        <p:spPr>
          <a:xfrm>
            <a:off x="9615581" y="1395636"/>
            <a:ext cx="2040183" cy="276999"/>
          </a:xfrm>
          <a:prstGeom prst="rect">
            <a:avLst/>
          </a:prstGeom>
          <a:noFill/>
        </p:spPr>
        <p:txBody>
          <a:bodyPr wrap="square" rtlCol="0">
            <a:spAutoFit/>
          </a:bodyPr>
          <a:lstStyle/>
          <a:p>
            <a:pPr algn="ctr"/>
            <a:r>
              <a:rPr lang="en-US" sz="1200" b="1" dirty="0">
                <a:solidFill>
                  <a:srgbClr val="0066FF"/>
                </a:solidFill>
              </a:rPr>
              <a:t>Cow B LF</a:t>
            </a:r>
          </a:p>
        </p:txBody>
      </p:sp>
      <p:sp>
        <p:nvSpPr>
          <p:cNvPr id="14" name="TextBox 13">
            <a:extLst>
              <a:ext uri="{FF2B5EF4-FFF2-40B4-BE49-F238E27FC236}">
                <a16:creationId xmlns:a16="http://schemas.microsoft.com/office/drawing/2014/main" id="{6224AC04-BC66-5751-7783-6053FF340D3E}"/>
              </a:ext>
            </a:extLst>
          </p:cNvPr>
          <p:cNvSpPr txBox="1"/>
          <p:nvPr/>
        </p:nvSpPr>
        <p:spPr>
          <a:xfrm>
            <a:off x="8401720" y="1996994"/>
            <a:ext cx="810182" cy="230832"/>
          </a:xfrm>
          <a:prstGeom prst="rect">
            <a:avLst/>
          </a:prstGeom>
          <a:noFill/>
        </p:spPr>
        <p:txBody>
          <a:bodyPr wrap="square" rtlCol="0">
            <a:spAutoFit/>
          </a:bodyPr>
          <a:lstStyle/>
          <a:p>
            <a:pPr algn="ctr"/>
            <a:r>
              <a:rPr lang="en-US" sz="900" b="1" dirty="0">
                <a:solidFill>
                  <a:srgbClr val="FF0000"/>
                </a:solidFill>
              </a:rPr>
              <a:t>visit 1</a:t>
            </a:r>
          </a:p>
        </p:txBody>
      </p:sp>
      <p:sp>
        <p:nvSpPr>
          <p:cNvPr id="15" name="TextBox 14">
            <a:extLst>
              <a:ext uri="{FF2B5EF4-FFF2-40B4-BE49-F238E27FC236}">
                <a16:creationId xmlns:a16="http://schemas.microsoft.com/office/drawing/2014/main" id="{A1DD70C4-C22E-2CB6-46E6-D99EC60ED067}"/>
              </a:ext>
            </a:extLst>
          </p:cNvPr>
          <p:cNvSpPr txBox="1"/>
          <p:nvPr/>
        </p:nvSpPr>
        <p:spPr>
          <a:xfrm>
            <a:off x="8863344" y="1995547"/>
            <a:ext cx="789182" cy="230832"/>
          </a:xfrm>
          <a:prstGeom prst="rect">
            <a:avLst/>
          </a:prstGeom>
          <a:noFill/>
        </p:spPr>
        <p:txBody>
          <a:bodyPr wrap="square" rtlCol="0">
            <a:spAutoFit/>
          </a:bodyPr>
          <a:lstStyle/>
          <a:p>
            <a:pPr algn="ctr"/>
            <a:r>
              <a:rPr lang="en-US" sz="900" b="1" dirty="0">
                <a:solidFill>
                  <a:srgbClr val="FF0000"/>
                </a:solidFill>
              </a:rPr>
              <a:t>visit 2</a:t>
            </a:r>
          </a:p>
        </p:txBody>
      </p:sp>
      <p:sp>
        <p:nvSpPr>
          <p:cNvPr id="16" name="TextBox 15">
            <a:extLst>
              <a:ext uri="{FF2B5EF4-FFF2-40B4-BE49-F238E27FC236}">
                <a16:creationId xmlns:a16="http://schemas.microsoft.com/office/drawing/2014/main" id="{7B83ECAF-5C2E-149D-60E7-9435A170DC58}"/>
              </a:ext>
            </a:extLst>
          </p:cNvPr>
          <p:cNvSpPr txBox="1"/>
          <p:nvPr/>
        </p:nvSpPr>
        <p:spPr>
          <a:xfrm>
            <a:off x="9320520" y="1994100"/>
            <a:ext cx="729933" cy="230832"/>
          </a:xfrm>
          <a:prstGeom prst="rect">
            <a:avLst/>
          </a:prstGeom>
          <a:noFill/>
        </p:spPr>
        <p:txBody>
          <a:bodyPr wrap="square" rtlCol="0">
            <a:spAutoFit/>
          </a:bodyPr>
          <a:lstStyle/>
          <a:p>
            <a:pPr algn="ctr"/>
            <a:r>
              <a:rPr lang="en-US" sz="900" b="1" dirty="0">
                <a:solidFill>
                  <a:srgbClr val="FF0000"/>
                </a:solidFill>
              </a:rPr>
              <a:t>visit 3</a:t>
            </a:r>
          </a:p>
        </p:txBody>
      </p:sp>
      <p:sp>
        <p:nvSpPr>
          <p:cNvPr id="17" name="TextBox 16">
            <a:extLst>
              <a:ext uri="{FF2B5EF4-FFF2-40B4-BE49-F238E27FC236}">
                <a16:creationId xmlns:a16="http://schemas.microsoft.com/office/drawing/2014/main" id="{765B1524-059E-BD18-3E90-B7F623134E1E}"/>
              </a:ext>
            </a:extLst>
          </p:cNvPr>
          <p:cNvSpPr txBox="1"/>
          <p:nvPr/>
        </p:nvSpPr>
        <p:spPr>
          <a:xfrm>
            <a:off x="9763100" y="1995547"/>
            <a:ext cx="810182" cy="230832"/>
          </a:xfrm>
          <a:prstGeom prst="rect">
            <a:avLst/>
          </a:prstGeom>
          <a:noFill/>
        </p:spPr>
        <p:txBody>
          <a:bodyPr wrap="square" rtlCol="0">
            <a:spAutoFit/>
          </a:bodyPr>
          <a:lstStyle/>
          <a:p>
            <a:pPr algn="ctr"/>
            <a:r>
              <a:rPr lang="en-US" sz="900" b="1" dirty="0">
                <a:solidFill>
                  <a:srgbClr val="0066FF"/>
                </a:solidFill>
              </a:rPr>
              <a:t>visit 1</a:t>
            </a:r>
          </a:p>
        </p:txBody>
      </p:sp>
      <p:sp>
        <p:nvSpPr>
          <p:cNvPr id="18" name="TextBox 17">
            <a:extLst>
              <a:ext uri="{FF2B5EF4-FFF2-40B4-BE49-F238E27FC236}">
                <a16:creationId xmlns:a16="http://schemas.microsoft.com/office/drawing/2014/main" id="{0775C462-A57B-F824-6BFF-D96D2D79CA2C}"/>
              </a:ext>
            </a:extLst>
          </p:cNvPr>
          <p:cNvSpPr txBox="1"/>
          <p:nvPr/>
        </p:nvSpPr>
        <p:spPr>
          <a:xfrm>
            <a:off x="10199002" y="1995547"/>
            <a:ext cx="789182" cy="230832"/>
          </a:xfrm>
          <a:prstGeom prst="rect">
            <a:avLst/>
          </a:prstGeom>
          <a:noFill/>
        </p:spPr>
        <p:txBody>
          <a:bodyPr wrap="square" rtlCol="0">
            <a:spAutoFit/>
          </a:bodyPr>
          <a:lstStyle/>
          <a:p>
            <a:pPr algn="ctr"/>
            <a:r>
              <a:rPr lang="en-US" sz="900" b="1" dirty="0">
                <a:solidFill>
                  <a:srgbClr val="0066FF"/>
                </a:solidFill>
              </a:rPr>
              <a:t>visit 2</a:t>
            </a:r>
          </a:p>
        </p:txBody>
      </p:sp>
      <p:sp>
        <p:nvSpPr>
          <p:cNvPr id="19" name="TextBox 18">
            <a:extLst>
              <a:ext uri="{FF2B5EF4-FFF2-40B4-BE49-F238E27FC236}">
                <a16:creationId xmlns:a16="http://schemas.microsoft.com/office/drawing/2014/main" id="{DA0AE1C3-3376-C921-4ECD-E40A732733B9}"/>
              </a:ext>
            </a:extLst>
          </p:cNvPr>
          <p:cNvSpPr txBox="1"/>
          <p:nvPr/>
        </p:nvSpPr>
        <p:spPr>
          <a:xfrm>
            <a:off x="10639203" y="1995547"/>
            <a:ext cx="789182" cy="230832"/>
          </a:xfrm>
          <a:prstGeom prst="rect">
            <a:avLst/>
          </a:prstGeom>
          <a:noFill/>
        </p:spPr>
        <p:txBody>
          <a:bodyPr wrap="square" rtlCol="0">
            <a:spAutoFit/>
          </a:bodyPr>
          <a:lstStyle/>
          <a:p>
            <a:pPr algn="ctr"/>
            <a:r>
              <a:rPr lang="en-US" sz="900" b="1" dirty="0">
                <a:solidFill>
                  <a:srgbClr val="0066FF"/>
                </a:solidFill>
              </a:rPr>
              <a:t>visit 3</a:t>
            </a:r>
          </a:p>
        </p:txBody>
      </p:sp>
    </p:spTree>
    <p:extLst>
      <p:ext uri="{BB962C8B-B14F-4D97-AF65-F5344CB8AC3E}">
        <p14:creationId xmlns:p14="http://schemas.microsoft.com/office/powerpoint/2010/main" val="1776864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3A4D8C-4E76-64B9-216D-CC353BD9A612}"/>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Isolate selection</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4E51A2B1-37C2-FB12-189A-70FA23126236}"/>
              </a:ext>
            </a:extLst>
          </p:cNvPr>
          <p:cNvSpPr txBox="1">
            <a:spLocks/>
          </p:cNvSpPr>
          <p:nvPr/>
        </p:nvSpPr>
        <p:spPr>
          <a:xfrm>
            <a:off x="429355" y="1574500"/>
            <a:ext cx="8011365" cy="4207844"/>
          </a:xfrm>
          <a:prstGeom prst="rect">
            <a:avLst/>
          </a:prstGeom>
          <a:noFill/>
          <a:ln>
            <a:noFill/>
          </a:ln>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a:t>
            </a:r>
            <a:r>
              <a:rPr lang="en-US" sz="2400" b="1" i="1" dirty="0">
                <a:solidFill>
                  <a:srgbClr val="FF00FF"/>
                </a:solidFill>
                <a:latin typeface="Calibri" panose="020F0502020204030204" pitchFamily="34" charset="0"/>
                <a:ea typeface="Calibri" panose="020F0502020204030204" pitchFamily="34" charset="0"/>
              </a:rPr>
              <a:t>HIGH</a:t>
            </a:r>
            <a:r>
              <a:rPr lang="en-US" sz="2400" b="1" i="1" dirty="0">
                <a:latin typeface="Calibri" panose="020F0502020204030204" pitchFamily="34" charset="0"/>
                <a:ea typeface="Calibri" panose="020F0502020204030204" pitchFamily="34" charset="0"/>
              </a:rPr>
              <a:t> and </a:t>
            </a:r>
            <a:r>
              <a:rPr lang="en-US" sz="2400" b="1" i="1" dirty="0">
                <a:solidFill>
                  <a:srgbClr val="0066FF"/>
                </a:solidFill>
                <a:latin typeface="Calibri" panose="020F0502020204030204" pitchFamily="34" charset="0"/>
                <a:ea typeface="Calibri" panose="020F0502020204030204" pitchFamily="34" charset="0"/>
              </a:rPr>
              <a:t>LOW</a:t>
            </a:r>
            <a:r>
              <a:rPr lang="en-US" sz="2400" b="1" i="1" dirty="0">
                <a:latin typeface="Calibri" panose="020F0502020204030204" pitchFamily="34" charset="0"/>
                <a:ea typeface="Calibri" panose="020F0502020204030204" pitchFamily="34" charset="0"/>
              </a:rPr>
              <a:t> </a:t>
            </a:r>
            <a:r>
              <a:rPr lang="en-US" sz="2400" b="1" i="1" dirty="0">
                <a:solidFill>
                  <a:srgbClr val="0066FF"/>
                </a:solidFill>
                <a:latin typeface="Calibri" panose="020F0502020204030204" pitchFamily="34" charset="0"/>
                <a:ea typeface="Calibri" panose="020F0502020204030204" pitchFamily="34" charset="0"/>
              </a:rPr>
              <a:t>SCC </a:t>
            </a:r>
            <a:r>
              <a:rPr lang="en-US" sz="2400" b="1" i="1" dirty="0">
                <a:latin typeface="Calibri" panose="020F0502020204030204" pitchFamily="34" charset="0"/>
                <a:ea typeface="Calibri" panose="020F0502020204030204" pitchFamily="34" charset="0"/>
              </a:rPr>
              <a:t>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a:t>
            </a:r>
            <a:r>
              <a:rPr lang="en-US" sz="20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 identified</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quarters with a persistently </a:t>
            </a:r>
            <a:r>
              <a:rPr lang="en-US" sz="20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 matched to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IMI</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Matched on:</a:t>
            </a:r>
          </a:p>
          <a:p>
            <a:pPr lvl="1">
              <a:buSzPct val="75000"/>
              <a:buFont typeface="Wingdings" panose="05000000000000000000" pitchFamily="2" charset="2"/>
              <a:buChar char="§"/>
            </a:pP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When possible:</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Different quarter belonging to same cow</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farm</a:t>
            </a:r>
          </a:p>
          <a:p>
            <a:pPr lvl="2">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facility type (TS vs. BP)</a:t>
            </a:r>
          </a:p>
          <a:p>
            <a:pPr lvl="2">
              <a:lnSpc>
                <a:spcPts val="50"/>
              </a:lnSpc>
              <a:buSzPct val="75000"/>
              <a:buFont typeface="Wingdings" panose="05000000000000000000" pitchFamily="2" charset="2"/>
              <a:buChar char="§"/>
            </a:pPr>
            <a:endPar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Days in milk</a:t>
            </a:r>
          </a:p>
          <a:p>
            <a:pPr lvl="1">
              <a:buSzPct val="75000"/>
              <a:buFont typeface="Wingdings" panose="05000000000000000000" pitchFamily="2" charset="2"/>
              <a:buChar char="§"/>
            </a:pP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Parity</a:t>
            </a: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Selection of representative isolate for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Three quarter day observations =  middle isolate in series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Two quarter day observations = haphazard selection of first or second</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39AFA9AD-3B6B-B10D-6DC5-B9F40556434D}"/>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8154818" y="4817130"/>
            <a:ext cx="745478" cy="615895"/>
          </a:xfrm>
          <a:prstGeom prst="rect">
            <a:avLst/>
          </a:prstGeom>
        </p:spPr>
      </p:pic>
      <p:grpSp>
        <p:nvGrpSpPr>
          <p:cNvPr id="19" name="Group 18">
            <a:extLst>
              <a:ext uri="{FF2B5EF4-FFF2-40B4-BE49-F238E27FC236}">
                <a16:creationId xmlns:a16="http://schemas.microsoft.com/office/drawing/2014/main" id="{10F0602E-1295-AA8C-A754-AFDD80BD9A38}"/>
              </a:ext>
            </a:extLst>
          </p:cNvPr>
          <p:cNvGrpSpPr/>
          <p:nvPr/>
        </p:nvGrpSpPr>
        <p:grpSpPr>
          <a:xfrm>
            <a:off x="7906947" y="5552776"/>
            <a:ext cx="1237230" cy="230832"/>
            <a:chOff x="8299217" y="3649975"/>
            <a:chExt cx="1333064" cy="230832"/>
          </a:xfrm>
        </p:grpSpPr>
        <p:sp>
          <p:nvSpPr>
            <p:cNvPr id="6" name="Rectangle 5">
              <a:extLst>
                <a:ext uri="{FF2B5EF4-FFF2-40B4-BE49-F238E27FC236}">
                  <a16:creationId xmlns:a16="http://schemas.microsoft.com/office/drawing/2014/main" id="{1064429C-910A-6E53-7CE1-DDC331BCDAB9}"/>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TextBox 6">
              <a:extLst>
                <a:ext uri="{FF2B5EF4-FFF2-40B4-BE49-F238E27FC236}">
                  <a16:creationId xmlns:a16="http://schemas.microsoft.com/office/drawing/2014/main" id="{5039C4A9-A15B-55F7-7CFD-DAEB806FC3F3}"/>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 name="Picture 7">
            <a:extLst>
              <a:ext uri="{FF2B5EF4-FFF2-40B4-BE49-F238E27FC236}">
                <a16:creationId xmlns:a16="http://schemas.microsoft.com/office/drawing/2014/main" id="{7BDBD517-C90F-EF2E-2F7B-F9F9375C89B5}"/>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9341147" y="4817130"/>
            <a:ext cx="745478" cy="615895"/>
          </a:xfrm>
          <a:prstGeom prst="rect">
            <a:avLst/>
          </a:prstGeom>
        </p:spPr>
      </p:pic>
      <p:pic>
        <p:nvPicPr>
          <p:cNvPr id="11" name="Picture 10">
            <a:extLst>
              <a:ext uri="{FF2B5EF4-FFF2-40B4-BE49-F238E27FC236}">
                <a16:creationId xmlns:a16="http://schemas.microsoft.com/office/drawing/2014/main" id="{6F4F34BA-850A-9667-3F80-01CCB401973E}"/>
              </a:ext>
            </a:extLst>
          </p:cNvPr>
          <p:cNvPicPr>
            <a:picLocks noChangeAspect="1"/>
          </p:cNvPicPr>
          <p:nvPr/>
        </p:nvPicPr>
        <p:blipFill rotWithShape="1">
          <a:blip r:embed="rId3">
            <a:extLst>
              <a:ext uri="{28A0092B-C50C-407E-A947-70E740481C1C}">
                <a14:useLocalDpi xmlns:a14="http://schemas.microsoft.com/office/drawing/2010/main" val="0"/>
              </a:ext>
            </a:extLst>
          </a:blip>
          <a:srcRect l="15090" r="16825"/>
          <a:stretch/>
        </p:blipFill>
        <p:spPr>
          <a:xfrm>
            <a:off x="10588746" y="4817130"/>
            <a:ext cx="745478" cy="615895"/>
          </a:xfrm>
          <a:prstGeom prst="rect">
            <a:avLst/>
          </a:prstGeom>
        </p:spPr>
      </p:pic>
      <p:sp>
        <p:nvSpPr>
          <p:cNvPr id="14" name="Arrow: Right 13">
            <a:extLst>
              <a:ext uri="{FF2B5EF4-FFF2-40B4-BE49-F238E27FC236}">
                <a16:creationId xmlns:a16="http://schemas.microsoft.com/office/drawing/2014/main" id="{8B81E244-8A6C-4AF2-A253-F725BBE0E7D1}"/>
              </a:ext>
            </a:extLst>
          </p:cNvPr>
          <p:cNvSpPr/>
          <p:nvPr/>
        </p:nvSpPr>
        <p:spPr>
          <a:xfrm>
            <a:off x="8948868" y="5035725"/>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9A27575-639B-BE38-1279-EEB48DB0A28D}"/>
              </a:ext>
            </a:extLst>
          </p:cNvPr>
          <p:cNvSpPr/>
          <p:nvPr/>
        </p:nvSpPr>
        <p:spPr>
          <a:xfrm>
            <a:off x="10196467" y="5035724"/>
            <a:ext cx="288386" cy="20079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C1E8231-4904-71B4-B26A-EC5F0DEA396A}"/>
              </a:ext>
            </a:extLst>
          </p:cNvPr>
          <p:cNvGrpSpPr/>
          <p:nvPr/>
        </p:nvGrpSpPr>
        <p:grpSpPr>
          <a:xfrm>
            <a:off x="9058161" y="5552776"/>
            <a:ext cx="1310102" cy="230832"/>
            <a:chOff x="8299217" y="3649975"/>
            <a:chExt cx="1333064" cy="230832"/>
          </a:xfrm>
        </p:grpSpPr>
        <p:sp>
          <p:nvSpPr>
            <p:cNvPr id="21" name="Rectangle 20">
              <a:extLst>
                <a:ext uri="{FF2B5EF4-FFF2-40B4-BE49-F238E27FC236}">
                  <a16:creationId xmlns:a16="http://schemas.microsoft.com/office/drawing/2014/main" id="{67403F34-60BE-0EF1-2E4C-F09D0A6A91FE}"/>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TextBox 21">
              <a:extLst>
                <a:ext uri="{FF2B5EF4-FFF2-40B4-BE49-F238E27FC236}">
                  <a16:creationId xmlns:a16="http://schemas.microsoft.com/office/drawing/2014/main" id="{3E5DA5EE-A350-FB80-3D64-1FBD4D136AB5}"/>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grpSp>
        <p:nvGrpSpPr>
          <p:cNvPr id="23" name="Group 22">
            <a:extLst>
              <a:ext uri="{FF2B5EF4-FFF2-40B4-BE49-F238E27FC236}">
                <a16:creationId xmlns:a16="http://schemas.microsoft.com/office/drawing/2014/main" id="{D7DF820E-BE4E-8561-6AFF-F93A27048AC9}"/>
              </a:ext>
            </a:extLst>
          </p:cNvPr>
          <p:cNvGrpSpPr/>
          <p:nvPr/>
        </p:nvGrpSpPr>
        <p:grpSpPr>
          <a:xfrm>
            <a:off x="10276604" y="5562366"/>
            <a:ext cx="1333064" cy="230832"/>
            <a:chOff x="8299217" y="3649975"/>
            <a:chExt cx="1333064" cy="230832"/>
          </a:xfrm>
        </p:grpSpPr>
        <p:sp>
          <p:nvSpPr>
            <p:cNvPr id="24" name="Rectangle 23">
              <a:extLst>
                <a:ext uri="{FF2B5EF4-FFF2-40B4-BE49-F238E27FC236}">
                  <a16:creationId xmlns:a16="http://schemas.microsoft.com/office/drawing/2014/main" id="{6BD51914-B425-D94C-CF3B-3EEFFCF8C595}"/>
                </a:ext>
              </a:extLst>
            </p:cNvPr>
            <p:cNvSpPr/>
            <p:nvPr/>
          </p:nvSpPr>
          <p:spPr>
            <a:xfrm>
              <a:off x="8429181" y="3659565"/>
              <a:ext cx="1109835" cy="200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TextBox 24">
              <a:extLst>
                <a:ext uri="{FF2B5EF4-FFF2-40B4-BE49-F238E27FC236}">
                  <a16:creationId xmlns:a16="http://schemas.microsoft.com/office/drawing/2014/main" id="{13C5EB1B-1BC8-FDD3-D913-AC84778E2D6A}"/>
                </a:ext>
              </a:extLst>
            </p:cNvPr>
            <p:cNvSpPr txBox="1"/>
            <p:nvPr/>
          </p:nvSpPr>
          <p:spPr>
            <a:xfrm>
              <a:off x="8299217" y="3649975"/>
              <a:ext cx="1333064" cy="230832"/>
            </a:xfrm>
            <a:prstGeom prst="rect">
              <a:avLst/>
            </a:prstGeom>
            <a:noFill/>
          </p:spPr>
          <p:txBody>
            <a:bodyPr wrap="square" rtlCol="0">
              <a:spAutoFit/>
            </a:bodyPr>
            <a:lstStyle/>
            <a:p>
              <a:pPr algn="ctr"/>
              <a:r>
                <a:rPr lang="en-US" sz="900" b="1" i="1" dirty="0"/>
                <a:t>S. chromogenes IMI </a:t>
              </a:r>
            </a:p>
          </p:txBody>
        </p:sp>
      </p:grpSp>
      <p:pic>
        <p:nvPicPr>
          <p:cNvPr id="8194" name="Picture 2" descr="CollectA by Breyer Jersey Cow">
            <a:extLst>
              <a:ext uri="{FF2B5EF4-FFF2-40B4-BE49-F238E27FC236}">
                <a16:creationId xmlns:a16="http://schemas.microsoft.com/office/drawing/2014/main" id="{DA960395-CC44-DF69-00E9-C21CA1C27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7762" y="566956"/>
            <a:ext cx="1077638" cy="10776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hat To Know About Buying a Farm | Bankrate">
            <a:extLst>
              <a:ext uri="{FF2B5EF4-FFF2-40B4-BE49-F238E27FC236}">
                <a16:creationId xmlns:a16="http://schemas.microsoft.com/office/drawing/2014/main" id="{A8E429CF-576B-43E1-7C26-BF0D566BD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2592" y="1584389"/>
            <a:ext cx="1561046" cy="87808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4253049E-586E-9F38-69E2-22D7D528129C}"/>
              </a:ext>
            </a:extLst>
          </p:cNvPr>
          <p:cNvPicPr>
            <a:picLocks noChangeAspect="1"/>
          </p:cNvPicPr>
          <p:nvPr/>
        </p:nvPicPr>
        <p:blipFill rotWithShape="1">
          <a:blip r:embed="rId6"/>
          <a:srcRect b="17117"/>
          <a:stretch/>
        </p:blipFill>
        <p:spPr>
          <a:xfrm>
            <a:off x="9942984" y="2642838"/>
            <a:ext cx="1083737" cy="1197650"/>
          </a:xfrm>
          <a:prstGeom prst="rect">
            <a:avLst/>
          </a:prstGeom>
        </p:spPr>
      </p:pic>
      <p:sp>
        <p:nvSpPr>
          <p:cNvPr id="30" name="Arrow: Bent-Up 29">
            <a:extLst>
              <a:ext uri="{FF2B5EF4-FFF2-40B4-BE49-F238E27FC236}">
                <a16:creationId xmlns:a16="http://schemas.microsoft.com/office/drawing/2014/main" id="{F6ADA4F4-9A69-17C9-C7E7-C63E10533C6A}"/>
              </a:ext>
            </a:extLst>
          </p:cNvPr>
          <p:cNvSpPr/>
          <p:nvPr/>
        </p:nvSpPr>
        <p:spPr>
          <a:xfrm rot="5400000">
            <a:off x="8087821" y="1592974"/>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Arrow: Bent-Up 30">
            <a:extLst>
              <a:ext uri="{FF2B5EF4-FFF2-40B4-BE49-F238E27FC236}">
                <a16:creationId xmlns:a16="http://schemas.microsoft.com/office/drawing/2014/main" id="{4649EC68-417C-1F58-E8AC-AFF44526B562}"/>
              </a:ext>
            </a:extLst>
          </p:cNvPr>
          <p:cNvSpPr/>
          <p:nvPr/>
        </p:nvSpPr>
        <p:spPr>
          <a:xfrm rot="5400000">
            <a:off x="9544889" y="2541517"/>
            <a:ext cx="288659" cy="401489"/>
          </a:xfrm>
          <a:prstGeom prst="bentUp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10BAA61-1AD3-C763-CA4F-E033014D1ACC}"/>
              </a:ext>
            </a:extLst>
          </p:cNvPr>
          <p:cNvSpPr/>
          <p:nvPr/>
        </p:nvSpPr>
        <p:spPr>
          <a:xfrm>
            <a:off x="8795961" y="4369543"/>
            <a:ext cx="1834502" cy="1865746"/>
          </a:xfrm>
          <a:prstGeom prst="ellipse">
            <a:avLst/>
          </a:prstGeom>
          <a:noFill/>
          <a:ln w="76200">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5B1F2CE-8399-0D8D-DA0D-783A9C8369A7}"/>
              </a:ext>
            </a:extLst>
          </p:cNvPr>
          <p:cNvSpPr txBox="1"/>
          <p:nvPr/>
        </p:nvSpPr>
        <p:spPr>
          <a:xfrm>
            <a:off x="5281280" y="1420044"/>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Breyerhorses.com</a:t>
            </a:r>
            <a:endPar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FF7BFB96-D12D-E172-2591-79D9B56B87FA}"/>
              </a:ext>
            </a:extLst>
          </p:cNvPr>
          <p:cNvSpPr txBox="1"/>
          <p:nvPr/>
        </p:nvSpPr>
        <p:spPr>
          <a:xfrm>
            <a:off x="6120653" y="2443160"/>
            <a:ext cx="3010919"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Bankrate.com</a:t>
            </a:r>
            <a:endPar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971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DC6CA5-FD12-28FF-24EC-11C43100CC74}"/>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WGS and MLST</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C340797D-883C-FFCA-0B86-6CFFF621A91C}"/>
              </a:ext>
            </a:extLst>
          </p:cNvPr>
          <p:cNvSpPr txBox="1">
            <a:spLocks/>
          </p:cNvSpPr>
          <p:nvPr/>
        </p:nvSpPr>
        <p:spPr>
          <a:xfrm>
            <a:off x="533990" y="1302327"/>
            <a:ext cx="7484893" cy="4973012"/>
          </a:xfrm>
          <a:prstGeom prst="rect">
            <a:avLst/>
          </a:prstGeom>
          <a:noFill/>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 Whole genome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representative S. chromogenes isolates submitted for WGS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15 from persistently </a:t>
            </a:r>
            <a:r>
              <a:rPr lang="en-US" sz="16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IMI </a:t>
            </a: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15 from </a:t>
            </a:r>
            <a:r>
              <a:rPr lang="en-US" sz="16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IMI</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DNA extraction from blood agar plates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Hybrid assembly of genomes</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Long-read sequencing (Oxford Nanopore)</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Paired-end sequencing (Illumina)</a:t>
            </a:r>
            <a:endParaRPr lang="en-US" sz="14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rPr>
              <a:t>In silico multilocus sequence typing (MLST)</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7-locus scheme for S. chromogenes (Huebner et al., 2021) </a:t>
            </a:r>
          </a:p>
          <a:p>
            <a:pPr lvl="1">
              <a:buSzPct val="75000"/>
              <a:buFont typeface="Wingdings" panose="05000000000000000000" pitchFamily="2" charset="2"/>
              <a:buChar char="§"/>
            </a:pPr>
            <a:r>
              <a:rPr lang="en-US" sz="16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MLST 2.0, Center for Genomic Epidemiology, Technical University of Denmark</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Novel alleles confirmed using Sanger sequencing</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Identification of clusters</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6" name="Picture 5">
            <a:extLst>
              <a:ext uri="{FF2B5EF4-FFF2-40B4-BE49-F238E27FC236}">
                <a16:creationId xmlns:a16="http://schemas.microsoft.com/office/drawing/2014/main" id="{FF3B1A1E-BC62-0DAD-EFF1-30A846459354}"/>
              </a:ext>
            </a:extLst>
          </p:cNvPr>
          <p:cNvPicPr>
            <a:picLocks noChangeAspect="1"/>
          </p:cNvPicPr>
          <p:nvPr/>
        </p:nvPicPr>
        <p:blipFill rotWithShape="1">
          <a:blip r:embed="rId3"/>
          <a:srcRect l="14242" t="15159" r="56515" b="7629"/>
          <a:stretch/>
        </p:blipFill>
        <p:spPr>
          <a:xfrm>
            <a:off x="7915564" y="2054071"/>
            <a:ext cx="4110182" cy="3875923"/>
          </a:xfrm>
          <a:prstGeom prst="rect">
            <a:avLst/>
          </a:prstGeom>
        </p:spPr>
      </p:pic>
    </p:spTree>
    <p:extLst>
      <p:ext uri="{BB962C8B-B14F-4D97-AF65-F5344CB8AC3E}">
        <p14:creationId xmlns:p14="http://schemas.microsoft.com/office/powerpoint/2010/main" val="1816115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BC2E26-91B1-FB0B-F124-27FEAF6FD5C5}"/>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a:t>
            </a:r>
            <a:r>
              <a:rPr lang="en-US" sz="4000" b="1" i="1" dirty="0">
                <a:solidFill>
                  <a:prstClr val="black"/>
                </a:solidFill>
                <a:latin typeface="+mn-lt"/>
                <a:ea typeface="Cambria" panose="02040503050406030204" pitchFamily="18" charset="0"/>
              </a:rPr>
              <a:t>Identification of ARG and VF</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4" name="Content Placeholder 3">
            <a:extLst>
              <a:ext uri="{FF2B5EF4-FFF2-40B4-BE49-F238E27FC236}">
                <a16:creationId xmlns:a16="http://schemas.microsoft.com/office/drawing/2014/main" id="{AB263477-F31A-55B4-75FF-775A2E8D2A59}"/>
              </a:ext>
            </a:extLst>
          </p:cNvPr>
          <p:cNvSpPr txBox="1">
            <a:spLocks/>
          </p:cNvSpPr>
          <p:nvPr/>
        </p:nvSpPr>
        <p:spPr>
          <a:xfrm>
            <a:off x="286421" y="1290082"/>
            <a:ext cx="9243690" cy="5263574"/>
          </a:xfrm>
          <a:prstGeom prst="rect">
            <a:avLst/>
          </a:prstGeom>
          <a:noFill/>
          <a:ln>
            <a:noFill/>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100" b="1"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900" b="1" i="1" dirty="0">
                <a:latin typeface="Calibri" panose="020F0502020204030204" pitchFamily="34" charset="0"/>
                <a:ea typeface="Calibri" panose="020F0502020204030204" pitchFamily="34" charset="0"/>
              </a:rPr>
              <a:t> </a:t>
            </a:r>
            <a:r>
              <a:rPr lang="en-US" sz="2600" b="1" i="1" dirty="0">
                <a:latin typeface="Calibri" panose="020F0502020204030204" pitchFamily="34" charset="0"/>
                <a:ea typeface="Calibri" panose="020F0502020204030204" pitchFamily="34" charset="0"/>
              </a:rPr>
              <a:t>Identification of antimicrobial resistance genes (ARG)</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ARG identified from assembled genomes using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ABRicate</a:t>
            </a:r>
            <a:endPar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ResFinder</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CARD,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MegaRES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9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AMRFinderPlus</a:t>
            </a: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ARG-ANNOT</a:t>
            </a:r>
          </a:p>
          <a:p>
            <a:pPr lvl="1">
              <a:buSzPct val="75000"/>
              <a:buFont typeface="Wingdings" panose="05000000000000000000" pitchFamily="2" charset="2"/>
              <a:buChar char="§"/>
            </a:pPr>
            <a:endParaRPr lang="en-US" sz="2200" b="1"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Identification of virulence factors (VF)</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VF identified using VFDB tool (Chen et al., 2016) and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blastp</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search against published comprehensive dataset of staphylococcal VF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Best hit chosen based on H value (</a:t>
            </a:r>
            <a:r>
              <a:rPr lang="en-US" sz="2100"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Fukiya</a:t>
            </a: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 et al., 2004)</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Similarity between query protein sequence from database and assembled genomes</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30% cut-off for sequence similarity, 50% cut-off for query length coverage</a:t>
            </a:r>
          </a:p>
          <a:p>
            <a:pPr lvl="1">
              <a:buSzPct val="75000"/>
              <a:buFont typeface="Wingdings" panose="05000000000000000000" pitchFamily="2" charset="2"/>
              <a:buChar char="§"/>
            </a:pPr>
            <a:r>
              <a:rPr lang="en-US" sz="19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Select hit with highest H value</a:t>
            </a:r>
          </a:p>
          <a:p>
            <a:pPr lvl="1">
              <a:buSzPct val="75000"/>
              <a:buFont typeface="Wingdings" panose="05000000000000000000" pitchFamily="2" charset="2"/>
              <a:buChar char="§"/>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600" b="1" i="1" dirty="0">
                <a:latin typeface="Calibri" panose="020F0502020204030204" pitchFamily="34" charset="0"/>
                <a:ea typeface="Calibri" panose="020F0502020204030204" pitchFamily="34" charset="0"/>
              </a:rPr>
              <a:t>Categorization of VF factors</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Five functional categories (Naushad et al., 2019)</a:t>
            </a:r>
          </a:p>
          <a:p>
            <a:pPr>
              <a:buSzPct val="75000"/>
              <a:buFont typeface="Wingdings" panose="05000000000000000000" pitchFamily="2" charset="2"/>
              <a:buChar char="§"/>
            </a:pPr>
            <a:r>
              <a:rPr lang="en-US" sz="21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Adherence, exoenzymes, host immune evasion, iron uptake and metabolism, toxins</a:t>
            </a:r>
          </a:p>
          <a:p>
            <a:pPr marL="0" indent="0">
              <a:lnSpc>
                <a:spcPct val="107000"/>
              </a:lnSpc>
              <a:spcBef>
                <a:spcPts val="0"/>
              </a:spcBef>
              <a:spcAft>
                <a:spcPts val="800"/>
              </a:spcAft>
              <a:buFont typeface="Arial" panose="020B0604020202020204" pitchFamily="34" charset="0"/>
              <a:buNone/>
            </a:pPr>
            <a:endParaRPr lang="en-US" b="1" i="1" dirty="0">
              <a:solidFill>
                <a:schemeClr val="bg1">
                  <a:lumMod val="75000"/>
                </a:schemeClr>
              </a:solidFill>
            </a:endParaRPr>
          </a:p>
          <a:p>
            <a:pPr lvl="1">
              <a:buFont typeface="Wingdings" panose="05000000000000000000" pitchFamily="2" charset="2"/>
              <a:buChar char="ü"/>
            </a:pPr>
            <a:endParaRPr lang="en-US" dirty="0"/>
          </a:p>
        </p:txBody>
      </p:sp>
      <p:pic>
        <p:nvPicPr>
          <p:cNvPr id="11268" name="Picture 4" descr="Schematic representation of pJOR_blaZ plasmid identified from the MRSA... |  Download Scientific Diagram">
            <a:extLst>
              <a:ext uri="{FF2B5EF4-FFF2-40B4-BE49-F238E27FC236}">
                <a16:creationId xmlns:a16="http://schemas.microsoft.com/office/drawing/2014/main" id="{6C355DE1-3006-614F-10E9-767AC72C1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95" r="19547"/>
          <a:stretch/>
        </p:blipFill>
        <p:spPr bwMode="auto">
          <a:xfrm>
            <a:off x="9088875" y="1390386"/>
            <a:ext cx="2119720" cy="1897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A3884D-CDDB-0AA7-B478-1ED81E48AF48}"/>
              </a:ext>
            </a:extLst>
          </p:cNvPr>
          <p:cNvSpPr txBox="1"/>
          <p:nvPr/>
        </p:nvSpPr>
        <p:spPr>
          <a:xfrm>
            <a:off x="8076474" y="3333034"/>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Gaber et al., 2024</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272" name="Picture 8" descr="Coagulase test">
            <a:extLst>
              <a:ext uri="{FF2B5EF4-FFF2-40B4-BE49-F238E27FC236}">
                <a16:creationId xmlns:a16="http://schemas.microsoft.com/office/drawing/2014/main" id="{02F8E9A2-0A60-9D33-DA30-3AA2479D8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0" y="4448438"/>
            <a:ext cx="1484720" cy="989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AA43FB-7F04-D06E-273B-2611558CA557}"/>
              </a:ext>
            </a:extLst>
          </p:cNvPr>
          <p:cNvSpPr txBox="1"/>
          <p:nvPr/>
        </p:nvSpPr>
        <p:spPr>
          <a:xfrm>
            <a:off x="8324340" y="5438251"/>
            <a:ext cx="3010919"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i="1" dirty="0">
                <a:solidFill>
                  <a:prstClr val="black"/>
                </a:solidFill>
                <a:latin typeface="Calibri" panose="020F0502020204030204"/>
              </a:rPr>
              <a:t>Vetbact.org</a:t>
            </a:r>
            <a:endParaRPr kumimoji="0" lang="en-US" sz="80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674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Statistical analyses</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1040496" y="1317336"/>
            <a:ext cx="10246339" cy="497262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2000" b="1" i="1" dirty="0">
              <a:latin typeface="Calibri" panose="020F0502020204030204" pitchFamily="34" charset="0"/>
              <a:ea typeface="Calibri" panose="020F0502020204030204" pitchFamily="34" charset="0"/>
            </a:endParaRPr>
          </a:p>
          <a:p>
            <a:pPr marL="0" indent="0">
              <a:buSzPct val="75000"/>
              <a:buNone/>
            </a:pPr>
            <a:r>
              <a:rPr lang="en-US" b="1" i="1" dirty="0">
                <a:latin typeface="Calibri" panose="020F0502020204030204" pitchFamily="34" charset="0"/>
                <a:ea typeface="Calibri" panose="020F0502020204030204" pitchFamily="34" charset="0"/>
              </a:rPr>
              <a:t>Descriptive statistics</a:t>
            </a:r>
          </a:p>
          <a:p>
            <a:pPr>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Describe parity, DIM, quarter location, avg. SCC for </a:t>
            </a:r>
            <a:r>
              <a:rPr lang="en-US" sz="2000" b="1" i="1" dirty="0">
                <a:solidFill>
                  <a:srgbClr val="0066FF"/>
                </a:solidFill>
                <a:latin typeface="Calibri" panose="020F0502020204030204" pitchFamily="34" charset="0"/>
                <a:ea typeface="Calibri" panose="020F0502020204030204" pitchFamily="34" charset="0"/>
                <a:cs typeface="Times New Roman" panose="02020603050405020304" pitchFamily="18" charset="0"/>
              </a:rPr>
              <a:t>LOW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and </a:t>
            </a:r>
            <a:r>
              <a:rPr lang="en-US" sz="2000" b="1" i="1" dirty="0">
                <a:solidFill>
                  <a:srgbClr val="FF00FF"/>
                </a:solidFill>
                <a:latin typeface="Calibri" panose="020F0502020204030204" pitchFamily="34" charset="0"/>
                <a:ea typeface="Calibri" panose="020F0502020204030204" pitchFamily="34" charset="0"/>
                <a:cs typeface="Times New Roman" panose="02020603050405020304" pitchFamily="18" charset="0"/>
              </a:rPr>
              <a:t>HIGH SCC </a:t>
            </a: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groups</a:t>
            </a:r>
          </a:p>
          <a:p>
            <a:pPr>
              <a:buSzPct val="75000"/>
              <a:buFont typeface="Wingdings" panose="05000000000000000000" pitchFamily="2" charset="2"/>
              <a:buChar char="§"/>
            </a:pPr>
            <a:r>
              <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Mann Whitney U test, Fisher’s Exact test used to compare metrics</a:t>
            </a:r>
          </a:p>
          <a:p>
            <a:pPr>
              <a:buSzPct val="75000"/>
              <a:buFont typeface="Wingdings" panose="05000000000000000000" pitchFamily="2" charset="2"/>
              <a:buChar char="§"/>
            </a:pPr>
            <a:endParaRPr lang="en-US" sz="2000" i="1"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b="1" i="1" dirty="0">
                <a:latin typeface="Calibri" panose="020F0502020204030204" pitchFamily="34" charset="0"/>
                <a:ea typeface="Calibri" panose="020F0502020204030204" pitchFamily="34" charset="0"/>
              </a:rPr>
              <a:t>Mixed-effects logistic regression models</a:t>
            </a:r>
          </a:p>
          <a:p>
            <a:pPr lvl="1">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Separate models where predictor was:</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Strain type (ST)</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ST cluster</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ARG carriage</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Number of VF identified</a:t>
            </a:r>
          </a:p>
          <a:p>
            <a:pPr lvl="1">
              <a:buSzPct val="75000"/>
              <a:buFont typeface="Wingdings" panose="05000000000000000000" pitchFamily="2" charset="2"/>
              <a:buChar char="§"/>
            </a:pPr>
            <a:r>
              <a:rPr lang="en-US" sz="2000" i="1" dirty="0">
                <a:latin typeface="Calibri" panose="020F0502020204030204" pitchFamily="34" charset="0"/>
                <a:ea typeface="Calibri" panose="020F0502020204030204" pitchFamily="34" charset="0"/>
              </a:rPr>
              <a:t>All models:</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Outcome variable = SCS of a quarter on a given day; quarter-day IMI status = main predictor</a:t>
            </a:r>
          </a:p>
          <a:p>
            <a:pPr lvl="2">
              <a:buSzPct val="75000"/>
              <a:buFont typeface="Wingdings" panose="05000000000000000000" pitchFamily="2" charset="2"/>
              <a:buChar char="§"/>
            </a:pPr>
            <a:r>
              <a:rPr lang="en-US" sz="1600" i="1" dirty="0">
                <a:latin typeface="Calibri" panose="020F0502020204030204" pitchFamily="34" charset="0"/>
                <a:ea typeface="Calibri" panose="020F0502020204030204" pitchFamily="34" charset="0"/>
              </a:rPr>
              <a:t>Random intercept for herd</a:t>
            </a:r>
          </a:p>
          <a:p>
            <a:pPr lvl="2">
              <a:buSzPct val="75000"/>
              <a:buFont typeface="Wingdings" panose="05000000000000000000" pitchFamily="2" charset="2"/>
              <a:buChar char="§"/>
            </a:pPr>
            <a:endParaRPr lang="en-US" sz="1600"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sz="2800" dirty="0"/>
          </a:p>
          <a:p>
            <a:pPr>
              <a:buFont typeface="Wingdings" panose="05000000000000000000" pitchFamily="2" charset="2"/>
              <a:buChar char="ü"/>
            </a:pPr>
            <a:endParaRPr lang="en-US" sz="3200" dirty="0"/>
          </a:p>
          <a:p>
            <a:pPr lvl="1">
              <a:buFont typeface="Wingdings" panose="05000000000000000000" pitchFamily="2" charset="2"/>
              <a:buChar char="ü"/>
            </a:pPr>
            <a:endParaRPr lang="en-US" sz="2800" dirty="0"/>
          </a:p>
        </p:txBody>
      </p:sp>
    </p:spTree>
    <p:extLst>
      <p:ext uri="{BB962C8B-B14F-4D97-AF65-F5344CB8AC3E}">
        <p14:creationId xmlns:p14="http://schemas.microsoft.com/office/powerpoint/2010/main" val="520557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599A4-B141-0B43-C789-296CE70D72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17002" y="1097280"/>
            <a:ext cx="7557995" cy="3782631"/>
          </a:xfrm>
          <a:prstGeom prst="rect">
            <a:avLst/>
          </a:prstGeom>
          <a:noFill/>
        </p:spPr>
      </p:pic>
    </p:spTree>
    <p:extLst>
      <p:ext uri="{BB962C8B-B14F-4D97-AF65-F5344CB8AC3E}">
        <p14:creationId xmlns:p14="http://schemas.microsoft.com/office/powerpoint/2010/main" val="3865311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B0EA67E-ABD3-872E-47C3-C720ABB4CDB3}"/>
              </a:ext>
            </a:extLst>
          </p:cNvPr>
          <p:cNvGraphicFramePr>
            <a:graphicFrameLocks noGrp="1"/>
          </p:cNvGraphicFramePr>
          <p:nvPr>
            <p:extLst>
              <p:ext uri="{D42A27DB-BD31-4B8C-83A1-F6EECF244321}">
                <p14:modId xmlns:p14="http://schemas.microsoft.com/office/powerpoint/2010/main" val="760246884"/>
              </p:ext>
            </p:extLst>
          </p:nvPr>
        </p:nvGraphicFramePr>
        <p:xfrm>
          <a:off x="3061927" y="607871"/>
          <a:ext cx="6068146" cy="5351992"/>
        </p:xfrm>
        <a:graphic>
          <a:graphicData uri="http://schemas.openxmlformats.org/drawingml/2006/table">
            <a:tbl>
              <a:tblPr firstRow="1" firstCol="1" bandRow="1"/>
              <a:tblGrid>
                <a:gridCol w="1516712">
                  <a:extLst>
                    <a:ext uri="{9D8B030D-6E8A-4147-A177-3AD203B41FA5}">
                      <a16:colId xmlns:a16="http://schemas.microsoft.com/office/drawing/2014/main" val="3138027225"/>
                    </a:ext>
                  </a:extLst>
                </a:gridCol>
                <a:gridCol w="1516712">
                  <a:extLst>
                    <a:ext uri="{9D8B030D-6E8A-4147-A177-3AD203B41FA5}">
                      <a16:colId xmlns:a16="http://schemas.microsoft.com/office/drawing/2014/main" val="2902207830"/>
                    </a:ext>
                  </a:extLst>
                </a:gridCol>
                <a:gridCol w="1517361">
                  <a:extLst>
                    <a:ext uri="{9D8B030D-6E8A-4147-A177-3AD203B41FA5}">
                      <a16:colId xmlns:a16="http://schemas.microsoft.com/office/drawing/2014/main" val="1518433266"/>
                    </a:ext>
                  </a:extLst>
                </a:gridCol>
                <a:gridCol w="1517361">
                  <a:extLst>
                    <a:ext uri="{9D8B030D-6E8A-4147-A177-3AD203B41FA5}">
                      <a16:colId xmlns:a16="http://schemas.microsoft.com/office/drawing/2014/main" val="3012021255"/>
                    </a:ext>
                  </a:extLst>
                </a:gridCol>
              </a:tblGrid>
              <a:tr h="2050805">
                <a:tc gridSpan="4">
                  <a:txBody>
                    <a:bodyPr/>
                    <a:lstStyle/>
                    <a:p>
                      <a:pPr marL="0" marR="0">
                        <a:lnSpc>
                          <a:spcPct val="107000"/>
                        </a:lnSpc>
                        <a:spcBef>
                          <a:spcPts val="0"/>
                        </a:spcBef>
                        <a:spcAft>
                          <a:spcPts val="0"/>
                        </a:spcAft>
                      </a:pPr>
                      <a:r>
                        <a:rPr lang="en-US" sz="1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3. </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Number of </a:t>
                      </a:r>
                      <a:r>
                        <a:rPr lang="en-US" sz="12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associated</a:t>
                      </a:r>
                      <a:r>
                        <a:rPr lang="en-US" sz="12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 belonging to each strain type (ST; as determined by multilocus sequence typing), stratified by SCC category. All isolates in the HIGH category come from IMI which had an SCC of ≥200,000 cells/mL associated with all quarter-day observations, and all isolates in the LOW category come from IMI which had an SCC of &lt;200,000 cells/mL associated with all quarter-day observations. A phylogenetic tree was constructed from concatenated nucleotide sequence data for the study isolates as well as 386 publicly-available concatenated MLST sequences for </a:t>
                      </a:r>
                      <a:r>
                        <a:rPr lang="en-US" sz="1200" i="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Study isolates which grouped together with a bootstrap value of ≥ 65% were classified as ST clusters.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50981722"/>
                  </a:ext>
                </a:extLst>
              </a:tr>
              <a:tr h="291255">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Strain type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ST cluster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No. isolates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6366541"/>
                  </a:ext>
                </a:extLst>
              </a:tr>
              <a:tr h="296192">
                <a:tc>
                  <a:txBody>
                    <a:bodyPr/>
                    <a:lstStyle/>
                    <a:p>
                      <a:pPr marL="0" marR="0" algn="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4171492850"/>
                  </a:ext>
                </a:extLst>
              </a:tr>
              <a:tr h="160767">
                <a:tc>
                  <a:txBody>
                    <a:bodyPr/>
                    <a:lstStyle/>
                    <a:p>
                      <a:pPr marL="0" marR="0" algn="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550710917"/>
                  </a:ext>
                </a:extLst>
              </a:tr>
              <a:tr h="160767">
                <a:tc>
                  <a:txBody>
                    <a:bodyPr/>
                    <a:lstStyle/>
                    <a:p>
                      <a:pPr marL="0" marR="0" algn="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25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7890988"/>
                  </a:ext>
                </a:extLst>
              </a:tr>
              <a:tr h="160767">
                <a:tc>
                  <a:txBody>
                    <a:bodyPr/>
                    <a:lstStyle/>
                    <a:p>
                      <a:pPr marL="0" marR="0" algn="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977850799"/>
                  </a:ext>
                </a:extLst>
              </a:tr>
              <a:tr h="160767">
                <a:tc>
                  <a:txBody>
                    <a:bodyPr/>
                    <a:lstStyle/>
                    <a:p>
                      <a:pPr marL="0" marR="0" algn="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136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418884364"/>
                  </a:ext>
                </a:extLst>
              </a:tr>
              <a:tr h="160767">
                <a:tc>
                  <a:txBody>
                    <a:bodyPr/>
                    <a:lstStyle/>
                    <a:p>
                      <a:pPr marL="0" marR="0" algn="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712067204"/>
                  </a:ext>
                </a:extLst>
              </a:tr>
              <a:tr h="160767">
                <a:tc>
                  <a:txBody>
                    <a:bodyPr/>
                    <a:lstStyle/>
                    <a:p>
                      <a:pPr marL="0" marR="0" algn="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177*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071096085"/>
                  </a:ext>
                </a:extLst>
              </a:tr>
              <a:tr h="160767">
                <a:tc>
                  <a:txBody>
                    <a:bodyPr/>
                    <a:lstStyle/>
                    <a:p>
                      <a:pPr marL="0" marR="0" algn="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644725265"/>
                  </a:ext>
                </a:extLst>
              </a:tr>
              <a:tr h="160767">
                <a:tc>
                  <a:txBody>
                    <a:bodyPr/>
                    <a:lstStyle/>
                    <a:p>
                      <a:pPr marL="0" marR="0">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666236878"/>
                  </a:ext>
                </a:extLst>
              </a:tr>
              <a:tr h="160767">
                <a:tc>
                  <a:txBody>
                    <a:bodyPr/>
                    <a:lstStyle/>
                    <a:p>
                      <a:pPr marL="0" marR="0">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009135024"/>
                  </a:ext>
                </a:extLst>
              </a:tr>
              <a:tr h="160767">
                <a:tc>
                  <a:txBody>
                    <a:bodyPr/>
                    <a:lstStyle/>
                    <a:p>
                      <a:pPr marL="0" marR="0">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459699095"/>
                  </a:ext>
                </a:extLst>
              </a:tr>
              <a:tr h="160767">
                <a:tc>
                  <a:txBody>
                    <a:bodyPr/>
                    <a:lstStyle/>
                    <a:p>
                      <a:pPr marL="0" marR="0">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174*</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638456171"/>
                  </a:ext>
                </a:extLst>
              </a:tr>
              <a:tr h="160767">
                <a:tc>
                  <a:txBody>
                    <a:bodyPr/>
                    <a:lstStyle/>
                    <a:p>
                      <a:pPr marL="0" marR="0">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815570984"/>
                  </a:ext>
                </a:extLst>
              </a:tr>
              <a:tr h="80742">
                <a:tc>
                  <a:txBody>
                    <a:bodyPr/>
                    <a:lstStyle/>
                    <a:p>
                      <a:pPr marL="0" marR="0">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176*</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a:noFill/>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804619656"/>
                  </a:ext>
                </a:extLst>
              </a:tr>
              <a:tr h="294193">
                <a:tc gridSpan="4">
                  <a:txBody>
                    <a:bodyPr/>
                    <a:lstStyle/>
                    <a:p>
                      <a:pPr marL="0" marR="0">
                        <a:lnSpc>
                          <a:spcPct val="107000"/>
                        </a:lnSpc>
                        <a:spcBef>
                          <a:spcPts val="0"/>
                        </a:spcBef>
                        <a:spcAft>
                          <a:spcPts val="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Indicates a novel strain type of </a:t>
                      </a:r>
                      <a:r>
                        <a:rPr lang="en-US" sz="1200" i="1" kern="100" dirty="0">
                          <a:effectLst/>
                          <a:latin typeface="Times New Roman" panose="02020603050405020304" pitchFamily="18" charset="0"/>
                          <a:ea typeface="Calibri" panose="020F0502020204030204" pitchFamily="34" charset="0"/>
                          <a:cs typeface="Times New Roman" panose="02020603050405020304" pitchFamily="18" charset="0"/>
                        </a:rPr>
                        <a:t>S. chromogenes</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not previously identified in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PubMLST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9238" marR="59238"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2376270"/>
                  </a:ext>
                </a:extLst>
              </a:tr>
            </a:tbl>
          </a:graphicData>
        </a:graphic>
      </p:graphicFrame>
    </p:spTree>
    <p:extLst>
      <p:ext uri="{BB962C8B-B14F-4D97-AF65-F5344CB8AC3E}">
        <p14:creationId xmlns:p14="http://schemas.microsoft.com/office/powerpoint/2010/main" val="200555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65EC3C-F676-05EA-17A1-5B131C3B9C03}"/>
              </a:ext>
            </a:extLst>
          </p:cNvPr>
          <p:cNvGrpSpPr/>
          <p:nvPr/>
        </p:nvGrpSpPr>
        <p:grpSpPr>
          <a:xfrm>
            <a:off x="2399653" y="931451"/>
            <a:ext cx="7392693" cy="5861894"/>
            <a:chOff x="2299854" y="931451"/>
            <a:chExt cx="7392693" cy="5861894"/>
          </a:xfrm>
        </p:grpSpPr>
        <p:grpSp>
          <p:nvGrpSpPr>
            <p:cNvPr id="23" name="Group 22">
              <a:extLst>
                <a:ext uri="{FF2B5EF4-FFF2-40B4-BE49-F238E27FC236}">
                  <a16:creationId xmlns:a16="http://schemas.microsoft.com/office/drawing/2014/main" id="{E127CE13-8FDE-8FF6-09A6-0701CFB5ECF0}"/>
                </a:ext>
              </a:extLst>
            </p:cNvPr>
            <p:cNvGrpSpPr/>
            <p:nvPr/>
          </p:nvGrpSpPr>
          <p:grpSpPr>
            <a:xfrm>
              <a:off x="2299854" y="1306945"/>
              <a:ext cx="7315200" cy="5486400"/>
              <a:chOff x="2438400" y="1554210"/>
              <a:chExt cx="7315200" cy="5486400"/>
            </a:xfrm>
          </p:grpSpPr>
          <p:pic>
            <p:nvPicPr>
              <p:cNvPr id="9" name="Picture 8">
                <a:extLst>
                  <a:ext uri="{FF2B5EF4-FFF2-40B4-BE49-F238E27FC236}">
                    <a16:creationId xmlns:a16="http://schemas.microsoft.com/office/drawing/2014/main" id="{1A749382-3FD1-073D-4A14-49261A7BB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554210"/>
                <a:ext cx="7315200" cy="5486400"/>
              </a:xfrm>
              <a:prstGeom prst="rect">
                <a:avLst/>
              </a:prstGeom>
            </p:spPr>
          </p:pic>
          <p:sp>
            <p:nvSpPr>
              <p:cNvPr id="10" name="TextBox 9">
                <a:extLst>
                  <a:ext uri="{FF2B5EF4-FFF2-40B4-BE49-F238E27FC236}">
                    <a16:creationId xmlns:a16="http://schemas.microsoft.com/office/drawing/2014/main" id="{ECC211B8-BAE1-8A8E-0492-9B5EDD17327E}"/>
                  </a:ext>
                </a:extLst>
              </p:cNvPr>
              <p:cNvSpPr txBox="1"/>
              <p:nvPr/>
            </p:nvSpPr>
            <p:spPr>
              <a:xfrm>
                <a:off x="4795433" y="3184962"/>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9</a:t>
                </a:r>
              </a:p>
            </p:txBody>
          </p:sp>
          <p:sp>
            <p:nvSpPr>
              <p:cNvPr id="11" name="TextBox 10">
                <a:extLst>
                  <a:ext uri="{FF2B5EF4-FFF2-40B4-BE49-F238E27FC236}">
                    <a16:creationId xmlns:a16="http://schemas.microsoft.com/office/drawing/2014/main" id="{47606134-819F-37C7-F51C-0F23A4CC9C79}"/>
                  </a:ext>
                </a:extLst>
              </p:cNvPr>
              <p:cNvSpPr txBox="1"/>
              <p:nvPr/>
            </p:nvSpPr>
            <p:spPr>
              <a:xfrm>
                <a:off x="4795434" y="4812251"/>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11</a:t>
                </a:r>
              </a:p>
            </p:txBody>
          </p:sp>
          <p:sp>
            <p:nvSpPr>
              <p:cNvPr id="12" name="TextBox 11">
                <a:extLst>
                  <a:ext uri="{FF2B5EF4-FFF2-40B4-BE49-F238E27FC236}">
                    <a16:creationId xmlns:a16="http://schemas.microsoft.com/office/drawing/2014/main" id="{1C782CA1-615E-0CDD-CD15-ABFD7CBE1465}"/>
                  </a:ext>
                </a:extLst>
              </p:cNvPr>
              <p:cNvSpPr txBox="1"/>
              <p:nvPr/>
            </p:nvSpPr>
            <p:spPr>
              <a:xfrm>
                <a:off x="7701848" y="3163817"/>
                <a:ext cx="1403269" cy="523220"/>
              </a:xfrm>
              <a:prstGeom prst="rect">
                <a:avLst/>
              </a:prstGeom>
              <a:noFill/>
            </p:spPr>
            <p:txBody>
              <a:bodyPr wrap="square" rtlCol="0">
                <a:spAutoFit/>
              </a:bodyPr>
              <a:lstStyle/>
              <a:p>
                <a:r>
                  <a:rPr lang="en-US" sz="2800" b="1" dirty="0">
                    <a:ln>
                      <a:solidFill>
                        <a:schemeClr val="tx1"/>
                      </a:solidFill>
                    </a:ln>
                    <a:latin typeface="Arial" panose="020B0604020202020204" pitchFamily="34" charset="0"/>
                    <a:cs typeface="Arial" panose="020B0604020202020204" pitchFamily="34" charset="0"/>
                  </a:rPr>
                  <a:t>n = 6</a:t>
                </a:r>
              </a:p>
            </p:txBody>
          </p:sp>
          <p:sp>
            <p:nvSpPr>
              <p:cNvPr id="13" name="TextBox 12">
                <a:extLst>
                  <a:ext uri="{FF2B5EF4-FFF2-40B4-BE49-F238E27FC236}">
                    <a16:creationId xmlns:a16="http://schemas.microsoft.com/office/drawing/2014/main" id="{C5E8F904-A084-BA54-43E8-6102B8DA934D}"/>
                  </a:ext>
                </a:extLst>
              </p:cNvPr>
              <p:cNvSpPr txBox="1"/>
              <p:nvPr/>
            </p:nvSpPr>
            <p:spPr>
              <a:xfrm>
                <a:off x="7701849" y="5082125"/>
                <a:ext cx="1403269" cy="523220"/>
              </a:xfrm>
              <a:prstGeom prst="rect">
                <a:avLst/>
              </a:prstGeom>
              <a:noFill/>
            </p:spPr>
            <p:txBody>
              <a:bodyPr wrap="square" rtlCol="0">
                <a:spAutoFit/>
              </a:bodyPr>
              <a:lstStyle/>
              <a:p>
                <a:r>
                  <a:rPr lang="en-US" sz="2800" b="1" dirty="0">
                    <a:ln w="3175">
                      <a:solidFill>
                        <a:schemeClr val="tx1"/>
                      </a:solidFill>
                    </a:ln>
                    <a:solidFill>
                      <a:schemeClr val="bg1">
                        <a:lumMod val="95000"/>
                      </a:schemeClr>
                    </a:solidFill>
                    <a:latin typeface="Arial" panose="020B0604020202020204" pitchFamily="34" charset="0"/>
                    <a:cs typeface="Arial" panose="020B0604020202020204" pitchFamily="34" charset="0"/>
                  </a:rPr>
                  <a:t>n = 4</a:t>
                </a:r>
              </a:p>
            </p:txBody>
          </p:sp>
          <p:sp>
            <p:nvSpPr>
              <p:cNvPr id="15" name="TextBox 14">
                <a:extLst>
                  <a:ext uri="{FF2B5EF4-FFF2-40B4-BE49-F238E27FC236}">
                    <a16:creationId xmlns:a16="http://schemas.microsoft.com/office/drawing/2014/main" id="{E76B986C-8804-AD25-2F0F-9BF6BBF8ACE6}"/>
                  </a:ext>
                </a:extLst>
              </p:cNvPr>
              <p:cNvSpPr txBox="1"/>
              <p:nvPr/>
            </p:nvSpPr>
            <p:spPr>
              <a:xfrm>
                <a:off x="4879293" y="2096751"/>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631EE13-E3F1-C320-ABBE-2099595679AE}"/>
                  </a:ext>
                </a:extLst>
              </p:cNvPr>
              <p:cNvSpPr txBox="1"/>
              <p:nvPr/>
            </p:nvSpPr>
            <p:spPr>
              <a:xfrm>
                <a:off x="7726791" y="2145228"/>
                <a:ext cx="1403269" cy="461665"/>
              </a:xfrm>
              <a:prstGeom prst="rect">
                <a:avLst/>
              </a:prstGeom>
              <a:solidFill>
                <a:schemeClr val="bg1"/>
              </a:solidFill>
            </p:spPr>
            <p:txBody>
              <a:bodyPr wrap="square" rtlCol="0">
                <a:spAutoFit/>
              </a:bodyPr>
              <a:lstStyle/>
              <a:p>
                <a:r>
                  <a:rPr lang="en-US" sz="2400" i="1" dirty="0" err="1">
                    <a:ln>
                      <a:solidFill>
                        <a:schemeClr val="tx1"/>
                      </a:solidFill>
                    </a:ln>
                    <a:latin typeface="Arial" panose="020B0604020202020204" pitchFamily="34" charset="0"/>
                    <a:cs typeface="Arial" panose="020B0604020202020204" pitchFamily="34" charset="0"/>
                  </a:rPr>
                  <a:t>blaZ</a:t>
                </a:r>
                <a:r>
                  <a:rPr lang="en-US" sz="2400" i="1" dirty="0">
                    <a:ln>
                      <a:solidFill>
                        <a:schemeClr val="tx1"/>
                      </a:solidFill>
                    </a:ln>
                    <a:latin typeface="Arial" panose="020B0604020202020204" pitchFamily="34" charset="0"/>
                    <a:cs typeface="Arial" panose="020B0604020202020204" pitchFamily="34" charset="0"/>
                  </a:rPr>
                  <a:t> </a:t>
                </a:r>
                <a:r>
                  <a:rPr lang="en-US" sz="2400" dirty="0">
                    <a:ln>
                      <a:solidFill>
                        <a:schemeClr val="tx1"/>
                      </a:solidFill>
                    </a:ln>
                    <a:latin typeface="Arial" panose="020B0604020202020204" pitchFamily="34" charset="0"/>
                    <a:cs typeface="Arial" panose="020B0604020202020204" pitchFamily="34" charset="0"/>
                  </a:rPr>
                  <a:t>+</a:t>
                </a:r>
                <a:endParaRPr lang="en-US" sz="2400" i="1" dirty="0">
                  <a:ln>
                    <a:solidFill>
                      <a:schemeClr val="tx1"/>
                    </a:solidFill>
                  </a:ln>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0997AD9-22E8-158F-B8AA-AA23509DD0DA}"/>
                  </a:ext>
                </a:extLst>
              </p:cNvPr>
              <p:cNvSpPr txBox="1"/>
              <p:nvPr/>
            </p:nvSpPr>
            <p:spPr>
              <a:xfrm rot="16200000">
                <a:off x="2703429" y="4551031"/>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Low</a:t>
                </a:r>
              </a:p>
            </p:txBody>
          </p:sp>
          <p:sp>
            <p:nvSpPr>
              <p:cNvPr id="18" name="TextBox 17">
                <a:extLst>
                  <a:ext uri="{FF2B5EF4-FFF2-40B4-BE49-F238E27FC236}">
                    <a16:creationId xmlns:a16="http://schemas.microsoft.com/office/drawing/2014/main" id="{4F9B45BB-7D38-0650-E956-3EE03BD2528C}"/>
                  </a:ext>
                </a:extLst>
              </p:cNvPr>
              <p:cNvSpPr txBox="1"/>
              <p:nvPr/>
            </p:nvSpPr>
            <p:spPr>
              <a:xfrm rot="16200000">
                <a:off x="2685903" y="2801387"/>
                <a:ext cx="1403269" cy="461665"/>
              </a:xfrm>
              <a:prstGeom prst="rect">
                <a:avLst/>
              </a:prstGeom>
              <a:solidFill>
                <a:schemeClr val="bg1"/>
              </a:solidFill>
            </p:spPr>
            <p:txBody>
              <a:bodyPr wrap="square" rtlCol="0">
                <a:spAutoFit/>
              </a:bodyPr>
              <a:lstStyle/>
              <a:p>
                <a:r>
                  <a:rPr lang="en-US" sz="2400" dirty="0">
                    <a:ln>
                      <a:solidFill>
                        <a:schemeClr val="tx1"/>
                      </a:solidFill>
                    </a:ln>
                    <a:latin typeface="Arial" panose="020B0604020202020204" pitchFamily="34" charset="0"/>
                    <a:cs typeface="Arial" panose="020B0604020202020204" pitchFamily="34" charset="0"/>
                  </a:rPr>
                  <a:t>High</a:t>
                </a:r>
              </a:p>
            </p:txBody>
          </p:sp>
          <p:sp>
            <p:nvSpPr>
              <p:cNvPr id="19" name="TextBox 18">
                <a:extLst>
                  <a:ext uri="{FF2B5EF4-FFF2-40B4-BE49-F238E27FC236}">
                    <a16:creationId xmlns:a16="http://schemas.microsoft.com/office/drawing/2014/main" id="{C452BB10-413E-01E4-8C84-6B4770CDB4FC}"/>
                  </a:ext>
                </a:extLst>
              </p:cNvPr>
              <p:cNvSpPr txBox="1"/>
              <p:nvPr/>
            </p:nvSpPr>
            <p:spPr>
              <a:xfrm rot="16200000">
                <a:off x="1531152" y="3818619"/>
                <a:ext cx="2515274" cy="523220"/>
              </a:xfrm>
              <a:prstGeom prst="rect">
                <a:avLst/>
              </a:prstGeom>
              <a:solidFill>
                <a:schemeClr val="bg1"/>
              </a:solidFill>
            </p:spPr>
            <p:txBody>
              <a:bodyPr wrap="square" rtlCol="0">
                <a:spAutoFit/>
              </a:bodyPr>
              <a:lstStyle/>
              <a:p>
                <a:r>
                  <a:rPr lang="en-US" sz="2800" dirty="0">
                    <a:ln>
                      <a:solidFill>
                        <a:schemeClr val="tx1"/>
                      </a:solidFill>
                    </a:ln>
                    <a:latin typeface="Arial" panose="020B0604020202020204" pitchFamily="34" charset="0"/>
                    <a:cs typeface="Arial" panose="020B0604020202020204" pitchFamily="34" charset="0"/>
                  </a:rPr>
                  <a:t>SCC category</a:t>
                </a:r>
              </a:p>
            </p:txBody>
          </p:sp>
          <p:sp>
            <p:nvSpPr>
              <p:cNvPr id="20" name="Rectangle 19">
                <a:extLst>
                  <a:ext uri="{FF2B5EF4-FFF2-40B4-BE49-F238E27FC236}">
                    <a16:creationId xmlns:a16="http://schemas.microsoft.com/office/drawing/2014/main" id="{7B1CB052-64C6-7866-F01A-6DD35B0E0F98}"/>
                  </a:ext>
                </a:extLst>
              </p:cNvPr>
              <p:cNvSpPr/>
              <p:nvPr/>
            </p:nvSpPr>
            <p:spPr>
              <a:xfrm>
                <a:off x="4826992" y="6253506"/>
                <a:ext cx="2743422" cy="327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0C6CCE99-BF3A-243D-C724-6F9C6DE40692}"/>
                  </a:ext>
                </a:extLst>
              </p:cNvPr>
              <p:cNvSpPr/>
              <p:nvPr/>
            </p:nvSpPr>
            <p:spPr>
              <a:xfrm>
                <a:off x="3839292" y="1619228"/>
                <a:ext cx="5134391"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4" name="TextBox 13">
              <a:extLst>
                <a:ext uri="{FF2B5EF4-FFF2-40B4-BE49-F238E27FC236}">
                  <a16:creationId xmlns:a16="http://schemas.microsoft.com/office/drawing/2014/main" id="{89E7AC87-7D8D-C6C1-FEB3-85BAFD2FC7C3}"/>
                </a:ext>
              </a:extLst>
            </p:cNvPr>
            <p:cNvSpPr txBox="1"/>
            <p:nvPr/>
          </p:nvSpPr>
          <p:spPr>
            <a:xfrm>
              <a:off x="2843335" y="931451"/>
              <a:ext cx="6849212" cy="584775"/>
            </a:xfrm>
            <a:prstGeom prst="rect">
              <a:avLst/>
            </a:prstGeom>
            <a:solidFill>
              <a:schemeClr val="bg1"/>
            </a:solidFill>
          </p:spPr>
          <p:txBody>
            <a:bodyPr wrap="square" rtlCol="0">
              <a:spAutoFit/>
            </a:bodyPr>
            <a:lstStyle/>
            <a:p>
              <a:r>
                <a:rPr lang="en-US" sz="3200" dirty="0">
                  <a:ln>
                    <a:solidFill>
                      <a:schemeClr val="tx1"/>
                    </a:solidFill>
                  </a:ln>
                  <a:latin typeface="Arial" panose="020B0604020202020204" pitchFamily="34" charset="0"/>
                  <a:cs typeface="Arial" panose="020B0604020202020204" pitchFamily="34" charset="0"/>
                </a:rPr>
                <a:t>Carriage of </a:t>
              </a:r>
              <a:r>
                <a:rPr lang="en-US" sz="3200" i="1" dirty="0" err="1">
                  <a:ln>
                    <a:solidFill>
                      <a:schemeClr val="tx1"/>
                    </a:solidFill>
                  </a:ln>
                  <a:latin typeface="Arial" panose="020B0604020202020204" pitchFamily="34" charset="0"/>
                  <a:cs typeface="Arial" panose="020B0604020202020204" pitchFamily="34" charset="0"/>
                </a:rPr>
                <a:t>blaZ</a:t>
              </a:r>
              <a:r>
                <a:rPr lang="en-US" sz="3200" i="1" dirty="0">
                  <a:ln>
                    <a:solidFill>
                      <a:schemeClr val="tx1"/>
                    </a:solidFill>
                  </a:ln>
                  <a:latin typeface="Arial" panose="020B0604020202020204" pitchFamily="34" charset="0"/>
                  <a:cs typeface="Arial" panose="020B0604020202020204" pitchFamily="34" charset="0"/>
                </a:rPr>
                <a:t> </a:t>
              </a:r>
              <a:r>
                <a:rPr lang="en-US" sz="3200" dirty="0">
                  <a:ln>
                    <a:solidFill>
                      <a:schemeClr val="tx1"/>
                    </a:solidFill>
                  </a:ln>
                  <a:latin typeface="Arial" panose="020B0604020202020204" pitchFamily="34" charset="0"/>
                  <a:cs typeface="Arial" panose="020B0604020202020204" pitchFamily="34" charset="0"/>
                </a:rPr>
                <a:t>by SCC category</a:t>
              </a:r>
            </a:p>
          </p:txBody>
        </p:sp>
      </p:grpSp>
    </p:spTree>
    <p:extLst>
      <p:ext uri="{BB962C8B-B14F-4D97-AF65-F5344CB8AC3E}">
        <p14:creationId xmlns:p14="http://schemas.microsoft.com/office/powerpoint/2010/main" val="1243774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B8FEB2E-363E-21C0-404A-6AFBCAC96359}"/>
              </a:ext>
            </a:extLst>
          </p:cNvPr>
          <p:cNvGraphicFramePr>
            <a:graphicFrameLocks noGrp="1"/>
          </p:cNvGraphicFramePr>
          <p:nvPr>
            <p:extLst>
              <p:ext uri="{D42A27DB-BD31-4B8C-83A1-F6EECF244321}">
                <p14:modId xmlns:p14="http://schemas.microsoft.com/office/powerpoint/2010/main" val="3589162453"/>
              </p:ext>
            </p:extLst>
          </p:nvPr>
        </p:nvGraphicFramePr>
        <p:xfrm>
          <a:off x="2861356" y="406399"/>
          <a:ext cx="6469288" cy="5884488"/>
        </p:xfrm>
        <a:graphic>
          <a:graphicData uri="http://schemas.openxmlformats.org/drawingml/2006/table">
            <a:tbl>
              <a:tblPr/>
              <a:tblGrid>
                <a:gridCol w="1681712">
                  <a:extLst>
                    <a:ext uri="{9D8B030D-6E8A-4147-A177-3AD203B41FA5}">
                      <a16:colId xmlns:a16="http://schemas.microsoft.com/office/drawing/2014/main" val="1927861822"/>
                    </a:ext>
                  </a:extLst>
                </a:gridCol>
                <a:gridCol w="969635">
                  <a:extLst>
                    <a:ext uri="{9D8B030D-6E8A-4147-A177-3AD203B41FA5}">
                      <a16:colId xmlns:a16="http://schemas.microsoft.com/office/drawing/2014/main" val="4105138434"/>
                    </a:ext>
                  </a:extLst>
                </a:gridCol>
                <a:gridCol w="1393851">
                  <a:extLst>
                    <a:ext uri="{9D8B030D-6E8A-4147-A177-3AD203B41FA5}">
                      <a16:colId xmlns:a16="http://schemas.microsoft.com/office/drawing/2014/main" val="2437066025"/>
                    </a:ext>
                  </a:extLst>
                </a:gridCol>
                <a:gridCol w="2424090">
                  <a:extLst>
                    <a:ext uri="{9D8B030D-6E8A-4147-A177-3AD203B41FA5}">
                      <a16:colId xmlns:a16="http://schemas.microsoft.com/office/drawing/2014/main" val="3912415255"/>
                    </a:ext>
                  </a:extLst>
                </a:gridCol>
              </a:tblGrid>
              <a:tr h="469255">
                <a:tc gridSpan="4">
                  <a:txBody>
                    <a:bodyPr/>
                    <a:lstStyle/>
                    <a:p>
                      <a:pPr algn="l" fontAlgn="t"/>
                      <a:r>
                        <a:rPr lang="en-US" sz="1000" b="1" i="0" u="none" strike="noStrike" dirty="0">
                          <a:solidFill>
                            <a:srgbClr val="000000"/>
                          </a:solidFill>
                          <a:effectLst/>
                          <a:latin typeface="Times New Roman" panose="02020603050405020304" pitchFamily="18" charset="0"/>
                        </a:rPr>
                        <a:t>Table 4.</a:t>
                      </a:r>
                      <a:r>
                        <a:rPr lang="en-US" sz="1000" b="0" i="0" u="none" strike="noStrike" dirty="0">
                          <a:solidFill>
                            <a:srgbClr val="000000"/>
                          </a:solidFill>
                          <a:effectLst/>
                          <a:latin typeface="Times New Roman" panose="02020603050405020304" pitchFamily="18" charset="0"/>
                        </a:rPr>
                        <a:t>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gene carriage by strain type (ST; as determined by MLST) for 30 </a:t>
                      </a:r>
                      <a:r>
                        <a:rPr lang="en-US" sz="1000" b="0" i="1" u="none" strike="noStrike" dirty="0">
                          <a:solidFill>
                            <a:srgbClr val="000000"/>
                          </a:solidFill>
                          <a:effectLst/>
                          <a:latin typeface="Times New Roman" panose="02020603050405020304" pitchFamily="18" charset="0"/>
                        </a:rPr>
                        <a:t>Staphylococcus chromogenes </a:t>
                      </a:r>
                      <a:r>
                        <a:rPr lang="en-US" sz="1000" b="0" i="0" u="none" strike="noStrike" dirty="0">
                          <a:solidFill>
                            <a:srgbClr val="000000"/>
                          </a:solidFill>
                          <a:effectLst/>
                          <a:latin typeface="Times New Roman" panose="02020603050405020304" pitchFamily="18" charset="0"/>
                        </a:rPr>
                        <a:t>isolates associated with persistent bovine intramammary infections. N = no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Y = positive for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a:t>
                      </a:r>
                      <a:endParaRPr lang="en-US" sz="1000" b="1" i="0" u="none" strike="noStrike" dirty="0">
                        <a:solidFill>
                          <a:srgbClr val="000000"/>
                        </a:solidFill>
                        <a:effectLst/>
                        <a:latin typeface="Times New Roman" panose="02020603050405020304" pitchFamily="18" charset="0"/>
                      </a:endParaRPr>
                    </a:p>
                  </a:txBody>
                  <a:tcPr marL="3498" marR="3498" marT="349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118945"/>
                  </a:ext>
                </a:extLst>
              </a:tr>
              <a:tr h="289643">
                <a:tc>
                  <a:txBody>
                    <a:bodyPr/>
                    <a:lstStyle/>
                    <a:p>
                      <a:pPr algn="ctr" fontAlgn="ctr"/>
                      <a:r>
                        <a:rPr lang="en-US" sz="1100" b="1" i="0" u="none" strike="noStrike" dirty="0">
                          <a:solidFill>
                            <a:srgbClr val="000000"/>
                          </a:solidFill>
                          <a:effectLst/>
                          <a:latin typeface="Times New Roman" panose="02020603050405020304" pitchFamily="18" charset="0"/>
                        </a:rPr>
                        <a:t>Isolate</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 cluster</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1" u="none" strike="noStrike" dirty="0" err="1">
                          <a:solidFill>
                            <a:srgbClr val="000000"/>
                          </a:solidFill>
                          <a:effectLst/>
                          <a:latin typeface="Times New Roman" panose="02020603050405020304" pitchFamily="18" charset="0"/>
                        </a:rPr>
                        <a:t>blaZ</a:t>
                      </a:r>
                      <a:r>
                        <a:rPr lang="en-US" sz="1100" b="1" i="1" u="none" strike="noStrike" dirty="0">
                          <a:solidFill>
                            <a:srgbClr val="000000"/>
                          </a:solidFill>
                          <a:effectLst/>
                          <a:latin typeface="Times New Roman" panose="02020603050405020304" pitchFamily="18" charset="0"/>
                        </a:rPr>
                        <a:t> </a:t>
                      </a:r>
                      <a:r>
                        <a:rPr lang="en-US" sz="1100" b="1" i="0" u="none" strike="noStrike" dirty="0">
                          <a:solidFill>
                            <a:srgbClr val="000000"/>
                          </a:solidFill>
                          <a:effectLst/>
                          <a:latin typeface="Times New Roman" panose="02020603050405020304" pitchFamily="18" charset="0"/>
                        </a:rPr>
                        <a:t>carriage</a:t>
                      </a:r>
                      <a:endParaRPr lang="en-US" sz="1100" b="1" i="1" u="none" strike="noStrike" dirty="0">
                        <a:solidFill>
                          <a:srgbClr val="000000"/>
                        </a:solidFill>
                        <a:effectLst/>
                        <a:latin typeface="Times New Roman" panose="02020603050405020304" pitchFamily="18" charset="0"/>
                      </a:endParaRP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688068"/>
                  </a:ext>
                </a:extLst>
              </a:tr>
              <a:tr h="170853">
                <a:tc>
                  <a:txBody>
                    <a:bodyPr/>
                    <a:lstStyle/>
                    <a:p>
                      <a:pPr algn="ctr" fontAlgn="ctr"/>
                      <a:r>
                        <a:rPr lang="en-US" sz="1000" b="0" i="0" u="none" strike="noStrike" dirty="0">
                          <a:solidFill>
                            <a:srgbClr val="000000"/>
                          </a:solidFill>
                          <a:effectLst/>
                          <a:latin typeface="Times New Roman" panose="02020603050405020304" pitchFamily="18" charset="0"/>
                        </a:rPr>
                        <a:t>assembly_3</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09611941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174</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57870832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assembly_20</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32321477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assembly_21</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52559788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assembly_22</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5177648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assembly_23</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67315385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assembly_14</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245978246"/>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assembly_15</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95469169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assembly_16</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333405810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assembly_17</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77846536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assembly_19</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102669039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assembly_10</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224926621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assembly_24</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16843883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assembly_12</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346383497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7986985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assembly_6</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09945814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assembly_9</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2686375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assembly_13</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2834957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assembly_30</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284547367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assembly_25</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203318069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assembly_26</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1000900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assembly_27</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38030842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assembly_29</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15250533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assembly_5</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extLst>
                  <a:ext uri="{0D108BD9-81ED-4DB2-BD59-A6C34878D82A}">
                    <a16:rowId xmlns:a16="http://schemas.microsoft.com/office/drawing/2014/main" val="165772524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assembly_7</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224090916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assembly_4</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extLst>
                  <a:ext uri="{0D108BD9-81ED-4DB2-BD59-A6C34878D82A}">
                    <a16:rowId xmlns:a16="http://schemas.microsoft.com/office/drawing/2014/main" val="191548912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assembly_11</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116433368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assembly_8</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extLst>
                  <a:ext uri="{0D108BD9-81ED-4DB2-BD59-A6C34878D82A}">
                    <a16:rowId xmlns:a16="http://schemas.microsoft.com/office/drawing/2014/main" val="4138800917"/>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assembly_28</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30327938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assembly_18</a:t>
                      </a:r>
                    </a:p>
                  </a:txBody>
                  <a:tcPr marL="3498" marR="3498" marT="3498" marB="0" anchor="ctr">
                    <a:lnL w="12700" cap="flat" cmpd="sng" algn="ctr">
                      <a:solidFill>
                        <a:schemeClr val="tx1"/>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900" b="1" i="0" u="none" strike="noStrike" dirty="0">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5496"/>
                    </a:solidFill>
                  </a:tcPr>
                </a:tc>
                <a:extLst>
                  <a:ext uri="{0D108BD9-81ED-4DB2-BD59-A6C34878D82A}">
                    <a16:rowId xmlns:a16="http://schemas.microsoft.com/office/drawing/2014/main" val="668063815"/>
                  </a:ext>
                </a:extLst>
              </a:tr>
            </a:tbl>
          </a:graphicData>
        </a:graphic>
      </p:graphicFrame>
    </p:spTree>
    <p:extLst>
      <p:ext uri="{BB962C8B-B14F-4D97-AF65-F5344CB8AC3E}">
        <p14:creationId xmlns:p14="http://schemas.microsoft.com/office/powerpoint/2010/main" val="351782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0D745E-B5CA-F096-4461-2911444725E9}"/>
              </a:ext>
            </a:extLst>
          </p:cNvPr>
          <p:cNvPicPr>
            <a:picLocks noChangeAspect="1"/>
          </p:cNvPicPr>
          <p:nvPr/>
        </p:nvPicPr>
        <p:blipFill rotWithShape="1">
          <a:blip r:embed="rId3"/>
          <a:srcRect l="14606" t="21539" r="58453" b="15737"/>
          <a:stretch/>
        </p:blipFill>
        <p:spPr>
          <a:xfrm>
            <a:off x="5346671" y="1840942"/>
            <a:ext cx="3819733" cy="3176116"/>
          </a:xfrm>
          <a:prstGeom prst="rect">
            <a:avLst/>
          </a:prstGeom>
        </p:spPr>
      </p:pic>
      <p:sp>
        <p:nvSpPr>
          <p:cNvPr id="2" name="Title 1">
            <a:extLst>
              <a:ext uri="{FF2B5EF4-FFF2-40B4-BE49-F238E27FC236}">
                <a16:creationId xmlns:a16="http://schemas.microsoft.com/office/drawing/2014/main" id="{050DF675-FAEE-43D7-899B-BEC2F205A1FF}"/>
              </a:ext>
            </a:extLst>
          </p:cNvPr>
          <p:cNvSpPr>
            <a:spLocks noGrp="1"/>
          </p:cNvSpPr>
          <p:nvPr>
            <p:ph type="title"/>
          </p:nvPr>
        </p:nvSpPr>
        <p:spPr>
          <a:xfrm>
            <a:off x="255180" y="387248"/>
            <a:ext cx="8653056" cy="1067836"/>
          </a:xfrm>
          <a:noFill/>
          <a:ln>
            <a:noFill/>
          </a:ln>
        </p:spPr>
        <p:txBody>
          <a:bodyPr>
            <a:normAutofit/>
          </a:bodyPr>
          <a:lstStyle/>
          <a:p>
            <a:r>
              <a:rPr lang="en-US" sz="3600" b="1" i="1" dirty="0">
                <a:effectLst>
                  <a:outerShdw blurRad="38100" dist="38100" dir="2700000" algn="tl">
                    <a:srgbClr val="000000">
                      <a:alpha val="43137"/>
                    </a:srgbClr>
                  </a:outerShdw>
                </a:effectLst>
                <a:latin typeface="+mn-lt"/>
              </a:rPr>
              <a:t>Overview: Udder health on organic dairies</a:t>
            </a:r>
          </a:p>
        </p:txBody>
      </p:sp>
      <p:sp>
        <p:nvSpPr>
          <p:cNvPr id="4" name="Content Placeholder 3">
            <a:extLst>
              <a:ext uri="{FF2B5EF4-FFF2-40B4-BE49-F238E27FC236}">
                <a16:creationId xmlns:a16="http://schemas.microsoft.com/office/drawing/2014/main" id="{0F04E3A5-8EDB-4231-BC63-7A111A25CB5C}"/>
              </a:ext>
            </a:extLst>
          </p:cNvPr>
          <p:cNvSpPr>
            <a:spLocks noGrp="1"/>
          </p:cNvSpPr>
          <p:nvPr>
            <p:ph idx="1"/>
          </p:nvPr>
        </p:nvSpPr>
        <p:spPr>
          <a:xfrm>
            <a:off x="567148" y="1678402"/>
            <a:ext cx="4680284" cy="5007819"/>
          </a:xfrm>
          <a:noFill/>
          <a:ln>
            <a:noFill/>
          </a:ln>
        </p:spPr>
        <p:txBody>
          <a:bodyPr>
            <a:normAutofit/>
          </a:bodyPr>
          <a:lstStyle/>
          <a:p>
            <a:pPr>
              <a:lnSpc>
                <a:spcPts val="600"/>
              </a:lnSpc>
              <a:buSzPct val="75000"/>
              <a:buFont typeface="Wingdings" panose="05000000000000000000" pitchFamily="2" charset="2"/>
              <a:buChar char="§"/>
            </a:pPr>
            <a:endParaRPr lang="en-US" sz="2400" b="1" i="1" dirty="0">
              <a:effectLst/>
              <a:latin typeface="Calibri" panose="020F0502020204030204" pitchFamily="34" charset="0"/>
              <a:ea typeface="Calibri" panose="020F0502020204030204" pitchFamily="34" charset="0"/>
            </a:endParaRPr>
          </a:p>
          <a:p>
            <a:pPr marL="0" indent="0">
              <a:buSzPct val="75000"/>
              <a:buNone/>
            </a:pPr>
            <a:r>
              <a:rPr lang="en-US" sz="2400" b="1" i="1" dirty="0">
                <a:effectLst/>
                <a:latin typeface="Calibri" panose="020F0502020204030204" pitchFamily="34" charset="0"/>
                <a:ea typeface="Calibri" panose="020F0502020204030204" pitchFamily="34" charset="0"/>
              </a:rPr>
              <a:t>Antimicrobial usage on dairies</a:t>
            </a:r>
            <a:endParaRPr lang="en-US" sz="2400" b="1" i="1" dirty="0">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Primary reason for AMR usage on dairies is mastitis/intramammary infections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Important component of udder health programs</a:t>
            </a: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endParaRPr>
          </a:p>
          <a:p>
            <a:pPr lvl="1">
              <a:buSzPct val="75000"/>
              <a:buFont typeface="Wingdings" panose="05000000000000000000" pitchFamily="2" charset="2"/>
              <a:buChar char="§"/>
            </a:pP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3600" b="1" i="1" dirty="0"/>
          </a:p>
          <a:p>
            <a:pPr marL="457200" lvl="1" inden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8" name="Picture 7">
            <a:extLst>
              <a:ext uri="{FF2B5EF4-FFF2-40B4-BE49-F238E27FC236}">
                <a16:creationId xmlns:a16="http://schemas.microsoft.com/office/drawing/2014/main" id="{B1D9761B-0A96-DA8E-44FA-B93B52B34570}"/>
              </a:ext>
            </a:extLst>
          </p:cNvPr>
          <p:cNvPicPr>
            <a:picLocks noChangeAspect="1"/>
          </p:cNvPicPr>
          <p:nvPr/>
        </p:nvPicPr>
        <p:blipFill rotWithShape="1">
          <a:blip r:embed="rId4"/>
          <a:srcRect l="18158" t="17118" r="61612" b="11592"/>
          <a:stretch/>
        </p:blipFill>
        <p:spPr>
          <a:xfrm>
            <a:off x="8908236" y="2105983"/>
            <a:ext cx="3116178" cy="3921824"/>
          </a:xfrm>
          <a:prstGeom prst="rect">
            <a:avLst/>
          </a:prstGeom>
        </p:spPr>
      </p:pic>
      <p:pic>
        <p:nvPicPr>
          <p:cNvPr id="11" name="Picture 10">
            <a:extLst>
              <a:ext uri="{FF2B5EF4-FFF2-40B4-BE49-F238E27FC236}">
                <a16:creationId xmlns:a16="http://schemas.microsoft.com/office/drawing/2014/main" id="{7CFCC684-F13F-B9E2-9CF3-BCFF171943DC}"/>
              </a:ext>
            </a:extLst>
          </p:cNvPr>
          <p:cNvPicPr>
            <a:picLocks noChangeAspect="1"/>
          </p:cNvPicPr>
          <p:nvPr/>
        </p:nvPicPr>
        <p:blipFill rotWithShape="1">
          <a:blip r:embed="rId5"/>
          <a:srcRect l="8882" t="20158" r="52730" b="17118"/>
          <a:stretch/>
        </p:blipFill>
        <p:spPr>
          <a:xfrm>
            <a:off x="1078233" y="3618523"/>
            <a:ext cx="4680284" cy="2731169"/>
          </a:xfrm>
          <a:prstGeom prst="rect">
            <a:avLst/>
          </a:prstGeom>
        </p:spPr>
      </p:pic>
      <p:sp>
        <p:nvSpPr>
          <p:cNvPr id="9" name="TextBox 8">
            <a:extLst>
              <a:ext uri="{FF2B5EF4-FFF2-40B4-BE49-F238E27FC236}">
                <a16:creationId xmlns:a16="http://schemas.microsoft.com/office/drawing/2014/main" id="{E9407368-9E7C-FB02-5856-5DB26C3451B5}"/>
              </a:ext>
            </a:extLst>
          </p:cNvPr>
          <p:cNvSpPr txBox="1"/>
          <p:nvPr/>
        </p:nvSpPr>
        <p:spPr>
          <a:xfrm>
            <a:off x="8660655" y="6570805"/>
            <a:ext cx="3531345"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prstClr val="black"/>
                </a:solidFill>
                <a:effectLst/>
                <a:uLnTx/>
                <a:uFillTx/>
                <a:latin typeface="Calibri" panose="020F0502020204030204"/>
                <a:ea typeface="+mn-ea"/>
                <a:cs typeface="+mn-cs"/>
              </a:rPr>
              <a:t>Figures reprinted in Proceedings of National Mastitis Council, 2018</a:t>
            </a:r>
          </a:p>
        </p:txBody>
      </p:sp>
      <p:sp>
        <p:nvSpPr>
          <p:cNvPr id="13" name="Rectangle 12">
            <a:extLst>
              <a:ext uri="{FF2B5EF4-FFF2-40B4-BE49-F238E27FC236}">
                <a16:creationId xmlns:a16="http://schemas.microsoft.com/office/drawing/2014/main" id="{C3D762D6-6323-9A6E-CFD0-00A03A3A0B64}"/>
              </a:ext>
            </a:extLst>
          </p:cNvPr>
          <p:cNvSpPr/>
          <p:nvPr/>
        </p:nvSpPr>
        <p:spPr>
          <a:xfrm>
            <a:off x="6707657" y="2962656"/>
            <a:ext cx="839593" cy="584775"/>
          </a:xfrm>
          <a:prstGeom prst="rect">
            <a:avLst/>
          </a:prstGeom>
          <a:noFill/>
        </p:spPr>
        <p:txBody>
          <a:bodyPr wrap="square" lIns="91440" tIns="45720" rIns="91440" bIns="45720">
            <a:spAutoFit/>
          </a:bodyPr>
          <a:lstStyle/>
          <a:p>
            <a:pPr algn="ctr"/>
            <a:r>
              <a:rPr lang="en-US" sz="3200" b="1" cap="none" spc="0" dirty="0">
                <a:ln w="0"/>
                <a:solidFill>
                  <a:srgbClr val="FF0000"/>
                </a:solidFill>
                <a:effectLst>
                  <a:outerShdw blurRad="38100" dist="19050" dir="2700000" algn="tl" rotWithShape="0">
                    <a:schemeClr val="dk1">
                      <a:alpha val="40000"/>
                    </a:schemeClr>
                  </a:outerShdw>
                </a:effectLst>
              </a:rPr>
              <a:t>X</a:t>
            </a:r>
          </a:p>
        </p:txBody>
      </p:sp>
      <p:sp>
        <p:nvSpPr>
          <p:cNvPr id="14" name="Rectangle 13">
            <a:extLst>
              <a:ext uri="{FF2B5EF4-FFF2-40B4-BE49-F238E27FC236}">
                <a16:creationId xmlns:a16="http://schemas.microsoft.com/office/drawing/2014/main" id="{840FD365-DB86-B6A5-48AC-286F27D31CB1}"/>
              </a:ext>
            </a:extLst>
          </p:cNvPr>
          <p:cNvSpPr/>
          <p:nvPr/>
        </p:nvSpPr>
        <p:spPr>
          <a:xfrm>
            <a:off x="6906135" y="3175643"/>
            <a:ext cx="839593" cy="584775"/>
          </a:xfrm>
          <a:prstGeom prst="rect">
            <a:avLst/>
          </a:prstGeom>
          <a:noFill/>
        </p:spPr>
        <p:txBody>
          <a:bodyPr wrap="square" lIns="91440" tIns="45720" rIns="91440" bIns="45720">
            <a:spAutoFit/>
          </a:bodyPr>
          <a:lstStyle/>
          <a:p>
            <a:pPr algn="ctr"/>
            <a:r>
              <a:rPr lang="en-US" sz="3200" b="1" cap="none" spc="0" dirty="0">
                <a:ln w="0"/>
                <a:solidFill>
                  <a:srgbClr val="FF0000"/>
                </a:solidFill>
                <a:effectLst>
                  <a:outerShdw blurRad="38100" dist="19050" dir="2700000" algn="tl" rotWithShape="0">
                    <a:schemeClr val="dk1">
                      <a:alpha val="40000"/>
                    </a:schemeClr>
                  </a:outerShdw>
                </a:effectLst>
              </a:rPr>
              <a:t>X</a:t>
            </a:r>
          </a:p>
        </p:txBody>
      </p:sp>
      <p:sp>
        <p:nvSpPr>
          <p:cNvPr id="15" name="Rectangle 14">
            <a:extLst>
              <a:ext uri="{FF2B5EF4-FFF2-40B4-BE49-F238E27FC236}">
                <a16:creationId xmlns:a16="http://schemas.microsoft.com/office/drawing/2014/main" id="{86131CBB-222C-951B-BC8E-3AEF7BF0F9AD}"/>
              </a:ext>
            </a:extLst>
          </p:cNvPr>
          <p:cNvSpPr/>
          <p:nvPr/>
        </p:nvSpPr>
        <p:spPr>
          <a:xfrm>
            <a:off x="10527390" y="3760418"/>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sp>
        <p:nvSpPr>
          <p:cNvPr id="16" name="Rectangle 15">
            <a:extLst>
              <a:ext uri="{FF2B5EF4-FFF2-40B4-BE49-F238E27FC236}">
                <a16:creationId xmlns:a16="http://schemas.microsoft.com/office/drawing/2014/main" id="{37165154-69A7-AEAA-8DC5-9A6C91F2277F}"/>
              </a:ext>
            </a:extLst>
          </p:cNvPr>
          <p:cNvSpPr/>
          <p:nvPr/>
        </p:nvSpPr>
        <p:spPr>
          <a:xfrm>
            <a:off x="10527390" y="4335692"/>
            <a:ext cx="839593"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X</a:t>
            </a:r>
          </a:p>
        </p:txBody>
      </p:sp>
      <p:pic>
        <p:nvPicPr>
          <p:cNvPr id="1026" name="Picture 2" descr="Cinnatube Dry Cow Tube - Leedstone">
            <a:extLst>
              <a:ext uri="{FF2B5EF4-FFF2-40B4-BE49-F238E27FC236}">
                <a16:creationId xmlns:a16="http://schemas.microsoft.com/office/drawing/2014/main" id="{C9ED1457-63ED-A37F-03BE-61F513E2AB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987" b="40773"/>
          <a:stretch/>
        </p:blipFill>
        <p:spPr bwMode="auto">
          <a:xfrm>
            <a:off x="4501211" y="3499003"/>
            <a:ext cx="1018246" cy="591326"/>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Thumbs up sign">
            <a:extLst>
              <a:ext uri="{FF2B5EF4-FFF2-40B4-BE49-F238E27FC236}">
                <a16:creationId xmlns:a16="http://schemas.microsoft.com/office/drawing/2014/main" id="{456128F3-1B4B-9F74-0B3A-6ECA58EBF2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18375" y="5093050"/>
            <a:ext cx="600139" cy="600139"/>
          </a:xfrm>
          <a:prstGeom prst="rect">
            <a:avLst/>
          </a:prstGeom>
        </p:spPr>
      </p:pic>
      <p:pic>
        <p:nvPicPr>
          <p:cNvPr id="20" name="Graphic 19" descr="Skull">
            <a:extLst>
              <a:ext uri="{FF2B5EF4-FFF2-40B4-BE49-F238E27FC236}">
                <a16:creationId xmlns:a16="http://schemas.microsoft.com/office/drawing/2014/main" id="{C6ECF8B7-E3AF-FCCE-B3BD-B891388679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55013" y="5158121"/>
            <a:ext cx="591312" cy="591312"/>
          </a:xfrm>
          <a:prstGeom prst="rect">
            <a:avLst/>
          </a:prstGeom>
        </p:spPr>
      </p:pic>
    </p:spTree>
    <p:extLst>
      <p:ext uri="{BB962C8B-B14F-4D97-AF65-F5344CB8AC3E}">
        <p14:creationId xmlns:p14="http://schemas.microsoft.com/office/powerpoint/2010/main" val="15877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35F6346-21BF-F380-F5A0-31132A5F9FDC}"/>
              </a:ext>
            </a:extLst>
          </p:cNvPr>
          <p:cNvGraphicFramePr>
            <a:graphicFrameLocks noGrp="1"/>
          </p:cNvGraphicFramePr>
          <p:nvPr>
            <p:extLst>
              <p:ext uri="{D42A27DB-BD31-4B8C-83A1-F6EECF244321}">
                <p14:modId xmlns:p14="http://schemas.microsoft.com/office/powerpoint/2010/main" val="3313315723"/>
              </p:ext>
            </p:extLst>
          </p:nvPr>
        </p:nvGraphicFramePr>
        <p:xfrm>
          <a:off x="2670242" y="422334"/>
          <a:ext cx="3611473" cy="6013331"/>
        </p:xfrm>
        <a:graphic>
          <a:graphicData uri="http://schemas.openxmlformats.org/drawingml/2006/table">
            <a:tbl>
              <a:tblPr firstRow="1" firstCol="1" bandRow="1"/>
              <a:tblGrid>
                <a:gridCol w="684695">
                  <a:extLst>
                    <a:ext uri="{9D8B030D-6E8A-4147-A177-3AD203B41FA5}">
                      <a16:colId xmlns:a16="http://schemas.microsoft.com/office/drawing/2014/main" val="1791560062"/>
                    </a:ext>
                  </a:extLst>
                </a:gridCol>
                <a:gridCol w="973133">
                  <a:extLst>
                    <a:ext uri="{9D8B030D-6E8A-4147-A177-3AD203B41FA5}">
                      <a16:colId xmlns:a16="http://schemas.microsoft.com/office/drawing/2014/main" val="273203320"/>
                    </a:ext>
                  </a:extLst>
                </a:gridCol>
                <a:gridCol w="528083">
                  <a:extLst>
                    <a:ext uri="{9D8B030D-6E8A-4147-A177-3AD203B41FA5}">
                      <a16:colId xmlns:a16="http://schemas.microsoft.com/office/drawing/2014/main" val="2763960781"/>
                    </a:ext>
                  </a:extLst>
                </a:gridCol>
                <a:gridCol w="604471">
                  <a:extLst>
                    <a:ext uri="{9D8B030D-6E8A-4147-A177-3AD203B41FA5}">
                      <a16:colId xmlns:a16="http://schemas.microsoft.com/office/drawing/2014/main" val="2783450025"/>
                    </a:ext>
                  </a:extLst>
                </a:gridCol>
                <a:gridCol w="821091">
                  <a:extLst>
                    <a:ext uri="{9D8B030D-6E8A-4147-A177-3AD203B41FA5}">
                      <a16:colId xmlns:a16="http://schemas.microsoft.com/office/drawing/2014/main" val="604958126"/>
                    </a:ext>
                  </a:extLst>
                </a:gridCol>
              </a:tblGrid>
              <a:tr h="391204">
                <a:tc gridSpan="5">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Table 4. Presence of potential virulence factors and related genes for 30 </a:t>
                      </a: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Staphylococcus chromogenes</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isolates from subclinical bovine intramammary infections, stratified by SCC category. </a:t>
                      </a:r>
                      <a:r>
                        <a:rPr lang="en-US" sz="3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isolates in the HIGH category (n = 15) come from IMI which had an SCC of ≥200,000 cells/mL associated with all quarter-day observations, and all isolates in the LOW (n = 15) category come from IMI which had an SCC of &lt;200,000 cells/mL associated with all quarter-day observations. Grouping scheme adapted from Naushad et al., 2019. Bolded virulence factors with an asterisk represent related genes that were unique to an SCC category.</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3031153"/>
                  </a:ext>
                </a:extLst>
              </a:tr>
              <a:tr h="121811">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of virulence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gridSpan="2">
                  <a:txBody>
                    <a:bodyPr/>
                    <a:lstStyle/>
                    <a:p>
                      <a:pPr marL="0" marR="0" algn="ctr">
                        <a:lnSpc>
                          <a:spcPct val="107000"/>
                        </a:lnSpc>
                        <a:spcBef>
                          <a:spcPts val="0"/>
                        </a:spcBef>
                        <a:spcAft>
                          <a:spcPts val="0"/>
                        </a:spcAft>
                      </a:pPr>
                      <a:r>
                        <a:rPr lang="en-US" sz="300" kern="100" dirty="0">
                          <a:effectLst/>
                          <a:latin typeface="Times New Roman" panose="02020603050405020304" pitchFamily="18" charset="0"/>
                          <a:ea typeface="Calibri" panose="020F0502020204030204" pitchFamily="34" charset="0"/>
                          <a:cs typeface="Times New Roman" panose="02020603050405020304" pitchFamily="18" charset="0"/>
                        </a:rPr>
                        <a:t>SCC category</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72950573"/>
                  </a:ext>
                </a:extLst>
              </a:tr>
              <a:tr h="131747">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Adherence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Virulence factor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LOW</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HIGH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3276489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Autolysin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atl</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7276128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Biofilm-associated surface protein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bap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 (93.3)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5071273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7828148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Fibronectin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fnbB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27263790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sdrC</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6756431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sdrD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6508095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sdrE</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39558316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Ser-Asp-rich fibrinogen binding proteins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sdrG</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5865993"/>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Host immune evasion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8324284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capH</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0425198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capJ</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583651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capN</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29928588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capO</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9010833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Capsule formation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capP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448284522"/>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complement inhibitor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scn</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78222372"/>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Iron uptake and metabolism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3558553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6246570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htsB</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026297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htsC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5036312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isdF</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72746014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dirty="0" err="1">
                          <a:effectLst/>
                          <a:latin typeface="Times New Roman" panose="02020603050405020304" pitchFamily="18" charset="0"/>
                          <a:ea typeface="Calibri" panose="020F0502020204030204" pitchFamily="34" charset="0"/>
                          <a:cs typeface="Times New Roman" panose="02020603050405020304" pitchFamily="18" charset="0"/>
                        </a:rPr>
                        <a:t>isdG</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35401574"/>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Iron-regulated surface determinant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isdI</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8891292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B synthesis-related genes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sbnA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93674893"/>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42092080"/>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93406477"/>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46531815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ABC transporter (siderophore receptor)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sfaD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19514739"/>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22311371"/>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000678388"/>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Staphyloferrin A synthesis-related</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sirC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82544070"/>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Exoenzymes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2528208512"/>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Adenosine synthase 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adsA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0357924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Aureolysin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aur</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6464561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Staphylocoagulase*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coa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138198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geh</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165305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Lipase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lip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9149607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Thermonuclease</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nuc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61409499"/>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von Willebrand factor-binding protein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vWbp</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17047304"/>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Exotoxins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369555795"/>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52047513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29354695"/>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86047669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set18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83678407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(86.7)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(66.7)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80447468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442865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set26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17398143"/>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947791310"/>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34912976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b="1"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set34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0135722"/>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set40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94137007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5536947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Staphylococcal exotoxin 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set8</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439221275"/>
                  </a:ext>
                </a:extLst>
              </a:tr>
              <a:tr h="131747">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Phenol             soluble modulins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3540300136"/>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PSMB1</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642526229"/>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PSMB2</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742245885"/>
                  </a:ext>
                </a:extLst>
              </a:tr>
              <a:tr h="75481">
                <a:tc>
                  <a:txBody>
                    <a:bodyPr/>
                    <a:lstStyle/>
                    <a:p>
                      <a:pPr marL="0" marR="0" algn="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5608331"/>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PSMB4</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4451757"/>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PSMB5</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797861085"/>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Phenol soluble modulins (β)</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PSMB6</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150078729"/>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Hemolysins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041019251"/>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β-hemolysin</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hlb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518534998"/>
                  </a:ext>
                </a:extLst>
              </a:tr>
              <a:tr h="78084">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Exfoliative toxins</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151156437"/>
                  </a:ext>
                </a:extLst>
              </a:tr>
              <a:tr h="78084">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Exfoliative toxin type 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etc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(100)</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2670440211"/>
                  </a:ext>
                </a:extLst>
              </a:tr>
              <a:tr h="75481">
                <a:tc>
                  <a:txBody>
                    <a:bodyPr/>
                    <a:lstStyle/>
                    <a:p>
                      <a:pPr marL="0" marR="0" algn="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Toxins: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extLst>
                  <a:ext uri="{0D108BD9-81ED-4DB2-BD59-A6C34878D82A}">
                    <a16:rowId xmlns:a16="http://schemas.microsoft.com/office/drawing/2014/main" val="1950512118"/>
                  </a:ext>
                </a:extLst>
              </a:tr>
              <a:tr h="75481">
                <a:tc>
                  <a:txBody>
                    <a:bodyPr/>
                    <a:lstStyle/>
                    <a:p>
                      <a:endParaRPr lang="en-US" sz="300" kern="100">
                        <a:effectLst/>
                        <a:latin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1701257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esaB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105280728"/>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1026752184"/>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essB</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29319686"/>
                  </a:ext>
                </a:extLst>
              </a:tr>
              <a:tr h="75481">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essC</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4033714673"/>
                  </a:ext>
                </a:extLst>
              </a:tr>
              <a:tr h="78084">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Type VII secretion system</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esxA</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(6.7)</a:t>
                      </a:r>
                      <a:endParaRPr lang="en-US" sz="300" kern="10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(13.3)</a:t>
                      </a:r>
                      <a:endParaRPr lang="en-US" sz="3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20350" marR="20350" marT="0" marB="0" anchor="b">
                    <a:lnL>
                      <a:noFill/>
                    </a:lnL>
                    <a:lnR>
                      <a:noFill/>
                    </a:lnR>
                    <a:lnT>
                      <a:noFill/>
                    </a:lnT>
                    <a:lnB>
                      <a:noFill/>
                    </a:lnB>
                    <a:noFill/>
                  </a:tcPr>
                </a:tc>
                <a:extLst>
                  <a:ext uri="{0D108BD9-81ED-4DB2-BD59-A6C34878D82A}">
                    <a16:rowId xmlns:a16="http://schemas.microsoft.com/office/drawing/2014/main" val="3276122490"/>
                  </a:ext>
                </a:extLst>
              </a:tr>
            </a:tbl>
          </a:graphicData>
        </a:graphic>
      </p:graphicFrame>
    </p:spTree>
    <p:extLst>
      <p:ext uri="{BB962C8B-B14F-4D97-AF65-F5344CB8AC3E}">
        <p14:creationId xmlns:p14="http://schemas.microsoft.com/office/powerpoint/2010/main" val="180596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Tree>
    <p:extLst>
      <p:ext uri="{BB962C8B-B14F-4D97-AF65-F5344CB8AC3E}">
        <p14:creationId xmlns:p14="http://schemas.microsoft.com/office/powerpoint/2010/main" val="3899924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6A9B77-6CBA-679E-97E4-EAB2234A8331}"/>
              </a:ext>
            </a:extLst>
          </p:cNvPr>
          <p:cNvPicPr>
            <a:picLocks noChangeAspect="1"/>
          </p:cNvPicPr>
          <p:nvPr/>
        </p:nvPicPr>
        <p:blipFill>
          <a:blip r:embed="rId3"/>
          <a:stretch>
            <a:fillRect/>
          </a:stretch>
        </p:blipFill>
        <p:spPr>
          <a:xfrm>
            <a:off x="298698" y="0"/>
            <a:ext cx="11759196" cy="6858000"/>
          </a:xfrm>
          <a:prstGeom prst="rect">
            <a:avLst/>
          </a:prstGeom>
        </p:spPr>
      </p:pic>
      <p:sp>
        <p:nvSpPr>
          <p:cNvPr id="2" name="Rectangle 1">
            <a:extLst>
              <a:ext uri="{FF2B5EF4-FFF2-40B4-BE49-F238E27FC236}">
                <a16:creationId xmlns:a16="http://schemas.microsoft.com/office/drawing/2014/main" id="{DD65FEFA-253B-25AB-6D9F-FA1BB0F2198A}"/>
              </a:ext>
            </a:extLst>
          </p:cNvPr>
          <p:cNvSpPr/>
          <p:nvPr/>
        </p:nvSpPr>
        <p:spPr>
          <a:xfrm>
            <a:off x="646546" y="1283855"/>
            <a:ext cx="9070109" cy="3694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3E32E58-5E94-B279-1318-86F0029970AB}"/>
              </a:ext>
            </a:extLst>
          </p:cNvPr>
          <p:cNvSpPr/>
          <p:nvPr/>
        </p:nvSpPr>
        <p:spPr>
          <a:xfrm>
            <a:off x="646546" y="1653309"/>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7AE717-1FBF-D94D-C233-63737EC0146C}"/>
              </a:ext>
            </a:extLst>
          </p:cNvPr>
          <p:cNvSpPr/>
          <p:nvPr/>
        </p:nvSpPr>
        <p:spPr>
          <a:xfrm>
            <a:off x="646546" y="1907310"/>
            <a:ext cx="9070109" cy="26785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33534AB-2FF7-274B-AC70-B720DF388C4A}"/>
              </a:ext>
            </a:extLst>
          </p:cNvPr>
          <p:cNvSpPr/>
          <p:nvPr/>
        </p:nvSpPr>
        <p:spPr>
          <a:xfrm>
            <a:off x="646546" y="2429166"/>
            <a:ext cx="9070109" cy="142239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9C9918-8022-982E-A2DB-B4811D7ABCDE}"/>
              </a:ext>
            </a:extLst>
          </p:cNvPr>
          <p:cNvSpPr/>
          <p:nvPr/>
        </p:nvSpPr>
        <p:spPr>
          <a:xfrm>
            <a:off x="646546" y="3851564"/>
            <a:ext cx="9070109" cy="114530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247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Conclusions: Study 3</a:t>
            </a: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386123" y="1433151"/>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S. chromogenes potentially behaving in contagious manner</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Describing pathogen-specific prevalence for both conventional and organic farms</a:t>
            </a:r>
          </a:p>
          <a:p>
            <a:pPr lvl="1">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Quarter-level prevalence of IMI by pathogen similar between BP and TS</a:t>
            </a: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BP: 1) Staph. chromogenes, 2)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r>
              <a:rPr lang="en-US" sz="1800" i="1" dirty="0">
                <a:latin typeface="Calibri" panose="020F0502020204030204" pitchFamily="34" charset="0"/>
                <a:ea typeface="Calibri" panose="020F0502020204030204" pitchFamily="34" charset="0"/>
                <a:cs typeface="Times New Roman" panose="02020603050405020304" pitchFamily="18" charset="0"/>
              </a:rPr>
              <a:t>, 3) Staph. haemolyticus, 4) Staph. aureus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TS: 1) Staph. chromogenes, 2) Staph. aureus, 3) Strep. </a:t>
            </a:r>
            <a:r>
              <a:rPr lang="en-US" sz="1800" i="1" dirty="0" err="1">
                <a:latin typeface="Calibri" panose="020F0502020204030204" pitchFamily="34" charset="0"/>
                <a:ea typeface="Calibri" panose="020F0502020204030204" pitchFamily="34" charset="0"/>
                <a:cs typeface="Times New Roman" panose="02020603050405020304" pitchFamily="18" charset="0"/>
              </a:rPr>
              <a:t>uberis</a:t>
            </a:r>
            <a:r>
              <a:rPr lang="en-US" sz="1800" i="1" dirty="0">
                <a:latin typeface="Calibri" panose="020F0502020204030204" pitchFamily="34" charset="0"/>
                <a:ea typeface="Calibri" panose="020F0502020204030204" pitchFamily="34" charset="0"/>
                <a:cs typeface="Times New Roman" panose="02020603050405020304" pitchFamily="18" charset="0"/>
              </a:rPr>
              <a:t>, 4) Corynebacterium spp.</a:t>
            </a:r>
          </a:p>
          <a:p>
            <a:pPr marL="457200" lvl="1" indent="0">
              <a:buSzPct val="75000"/>
              <a:buNone/>
            </a:pPr>
            <a:endParaRPr lang="en-US" i="1" dirty="0"/>
          </a:p>
          <a:p>
            <a:pPr marL="0" indent="0">
              <a:buSzPct val="75000"/>
              <a:buNone/>
            </a:pPr>
            <a:r>
              <a:rPr lang="en-US" sz="1800" i="1" dirty="0">
                <a:latin typeface="Calibri" panose="020F0502020204030204" pitchFamily="34" charset="0"/>
                <a:ea typeface="Calibri" panose="020F0502020204030204" pitchFamily="34" charset="0"/>
                <a:cs typeface="Times New Roman" panose="02020603050405020304" pitchFamily="18" charset="0"/>
              </a:rPr>
              <a:t> </a:t>
            </a:r>
            <a:r>
              <a:rPr lang="en-US" sz="2400" b="1" i="1" dirty="0">
                <a:latin typeface="Calibri" panose="020F0502020204030204" pitchFamily="34" charset="0"/>
                <a:ea typeface="Calibri" panose="020F0502020204030204" pitchFamily="34" charset="0"/>
              </a:rPr>
              <a:t>Staphylococcal and </a:t>
            </a:r>
            <a:r>
              <a:rPr lang="en-US" sz="2400" b="1" i="1" dirty="0" err="1">
                <a:latin typeface="Calibri" panose="020F0502020204030204" pitchFamily="34" charset="0"/>
                <a:ea typeface="Calibri" panose="020F0502020204030204" pitchFamily="34" charset="0"/>
              </a:rPr>
              <a:t>mammaliicoccal</a:t>
            </a:r>
            <a:r>
              <a:rPr lang="en-US" sz="2400" b="1" i="1" dirty="0">
                <a:latin typeface="Calibri" panose="020F0502020204030204" pitchFamily="34" charset="0"/>
                <a:ea typeface="Calibri" panose="020F0502020204030204" pitchFamily="34" charset="0"/>
              </a:rPr>
              <a:t> species (SaM) are dominant organisms causing IMI on organic dairy farms in Vermont</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Median quarter-level prevalence for NASM of 20%</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Staph. aureus third most commonly identified IMI pathogen (3.2%)</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Staph. chromogenes leading cause of IMI at species level (14.6%)</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SzPct val="75000"/>
              <a:buNone/>
            </a:pPr>
            <a:endParaRPr lang="en-US"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
        <p:nvSpPr>
          <p:cNvPr id="2" name="Rectangle 1">
            <a:extLst>
              <a:ext uri="{FF2B5EF4-FFF2-40B4-BE49-F238E27FC236}">
                <a16:creationId xmlns:a16="http://schemas.microsoft.com/office/drawing/2014/main" id="{7BF69236-C717-17B4-F4C6-C0B87B0E14E6}"/>
              </a:ext>
            </a:extLst>
          </p:cNvPr>
          <p:cNvSpPr/>
          <p:nvPr/>
        </p:nvSpPr>
        <p:spPr>
          <a:xfrm>
            <a:off x="2891942" y="2832128"/>
            <a:ext cx="3400290" cy="1446550"/>
          </a:xfrm>
          <a:prstGeom prst="rect">
            <a:avLst/>
          </a:prstGeom>
          <a:noFill/>
        </p:spPr>
        <p:txBody>
          <a:bodyPr wrap="none" lIns="91440" tIns="45720" rIns="91440" bIns="45720">
            <a:spAutoFit/>
          </a:bodyPr>
          <a:lstStyle/>
          <a:p>
            <a:pPr algn="ctr"/>
            <a:r>
              <a:rPr lang="en-US" sz="8800" dirty="0">
                <a:ln w="0"/>
                <a:solidFill>
                  <a:srgbClr val="FF0000"/>
                </a:solidFill>
                <a:effectLst>
                  <a:outerShdw blurRad="38100" dist="19050" dir="2700000" algn="tl" rotWithShape="0">
                    <a:schemeClr val="dk1">
                      <a:alpha val="40000"/>
                    </a:schemeClr>
                  </a:outerShdw>
                </a:effectLst>
                <a:highlight>
                  <a:srgbClr val="FFFF00"/>
                </a:highlight>
              </a:rPr>
              <a:t>Do this</a:t>
            </a:r>
            <a:endParaRPr lang="en-US" sz="88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163289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ED0A05-8B55-8D53-27C2-36F69E1CA18E}"/>
              </a:ext>
            </a:extLst>
          </p:cNvPr>
          <p:cNvSpPr txBox="1">
            <a:spLocks/>
          </p:cNvSpPr>
          <p:nvPr/>
        </p:nvSpPr>
        <p:spPr>
          <a:xfrm>
            <a:off x="158727" y="379461"/>
            <a:ext cx="9243690"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Directions for future research</a:t>
            </a:r>
          </a:p>
        </p:txBody>
      </p:sp>
      <p:sp>
        <p:nvSpPr>
          <p:cNvPr id="4" name="Content Placeholder 3">
            <a:extLst>
              <a:ext uri="{FF2B5EF4-FFF2-40B4-BE49-F238E27FC236}">
                <a16:creationId xmlns:a16="http://schemas.microsoft.com/office/drawing/2014/main" id="{7D775353-7BC2-0E66-830E-4E4E911D36D1}"/>
              </a:ext>
            </a:extLst>
          </p:cNvPr>
          <p:cNvSpPr txBox="1">
            <a:spLocks/>
          </p:cNvSpPr>
          <p:nvPr/>
        </p:nvSpPr>
        <p:spPr>
          <a:xfrm>
            <a:off x="386123" y="1433151"/>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Short-term projects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Further work exploring antimicrobial resistance for S. chromogenes isolates</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Concordance between </a:t>
            </a:r>
            <a:r>
              <a:rPr lang="en-US" sz="1800" i="1" dirty="0" err="1">
                <a:latin typeface="Calibri" panose="020F0502020204030204" pitchFamily="34" charset="0"/>
                <a:ea typeface="Calibri" panose="020F0502020204030204" pitchFamily="34" charset="0"/>
                <a:cs typeface="Times New Roman" panose="02020603050405020304" pitchFamily="18" charset="0"/>
              </a:rPr>
              <a:t>blaZ</a:t>
            </a:r>
            <a:r>
              <a:rPr lang="en-US" sz="1800" i="1" dirty="0">
                <a:latin typeface="Calibri" panose="020F0502020204030204" pitchFamily="34" charset="0"/>
                <a:ea typeface="Calibri" panose="020F0502020204030204" pitchFamily="34" charset="0"/>
                <a:cs typeface="Times New Roman" panose="02020603050405020304" pitchFamily="18" charset="0"/>
              </a:rPr>
              <a:t> and penicillin resistance</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Where is </a:t>
            </a:r>
            <a:r>
              <a:rPr lang="en-US" sz="1800" i="1" dirty="0" err="1">
                <a:latin typeface="Calibri" panose="020F0502020204030204" pitchFamily="34" charset="0"/>
                <a:ea typeface="Calibri" panose="020F0502020204030204" pitchFamily="34" charset="0"/>
                <a:cs typeface="Times New Roman" panose="02020603050405020304" pitchFamily="18" charset="0"/>
              </a:rPr>
              <a:t>blaZ</a:t>
            </a:r>
            <a:r>
              <a:rPr lang="en-US" sz="1800" i="1" dirty="0">
                <a:latin typeface="Calibri" panose="020F0502020204030204" pitchFamily="34" charset="0"/>
                <a:ea typeface="Calibri" panose="020F0502020204030204" pitchFamily="34" charset="0"/>
                <a:cs typeface="Times New Roman" panose="02020603050405020304" pitchFamily="18" charset="0"/>
              </a:rPr>
              <a:t> carried?</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Bigger picture projects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Intraspecies diversity within S. chromogenes</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Comparing ST between persistent infections and transient infections</a:t>
            </a:r>
          </a:p>
          <a:p>
            <a:pPr marL="914400" lvl="2"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Antimicrobial resistance in organic dairy systems</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Long-term, large studies following farms during transition period</a:t>
            </a:r>
          </a:p>
          <a:p>
            <a:pPr lvl="2">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Comparison of AMR carriage in staphylococci from the same farm over the long-term</a:t>
            </a:r>
          </a:p>
          <a:p>
            <a:pPr marL="457200" lvl="1" indent="0">
              <a:buSzPct val="75000"/>
              <a:buNone/>
            </a:pPr>
            <a:endParaRPr lang="en-US" sz="3200" i="1" dirty="0"/>
          </a:p>
          <a:p>
            <a:pPr marL="457200" lvl="1" indent="0">
              <a:buFont typeface="Arial" panose="020B0604020202020204" pitchFamily="34" charse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spTree>
    <p:extLst>
      <p:ext uri="{BB962C8B-B14F-4D97-AF65-F5344CB8AC3E}">
        <p14:creationId xmlns:p14="http://schemas.microsoft.com/office/powerpoint/2010/main" val="787779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ED0A05-8B55-8D53-27C2-36F69E1CA18E}"/>
              </a:ext>
            </a:extLst>
          </p:cNvPr>
          <p:cNvSpPr txBox="1">
            <a:spLocks/>
          </p:cNvSpPr>
          <p:nvPr/>
        </p:nvSpPr>
        <p:spPr>
          <a:xfrm>
            <a:off x="158727" y="379461"/>
            <a:ext cx="10010884"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General conclusions and overall significance</a:t>
            </a:r>
          </a:p>
        </p:txBody>
      </p:sp>
      <p:sp>
        <p:nvSpPr>
          <p:cNvPr id="4" name="Content Placeholder 3">
            <a:extLst>
              <a:ext uri="{FF2B5EF4-FFF2-40B4-BE49-F238E27FC236}">
                <a16:creationId xmlns:a16="http://schemas.microsoft.com/office/drawing/2014/main" id="{7D775353-7BC2-0E66-830E-4E4E911D36D1}"/>
              </a:ext>
            </a:extLst>
          </p:cNvPr>
          <p:cNvSpPr txBox="1">
            <a:spLocks/>
          </p:cNvSpPr>
          <p:nvPr/>
        </p:nvSpPr>
        <p:spPr>
          <a:xfrm>
            <a:off x="386123" y="1433151"/>
            <a:ext cx="11419754" cy="5045388"/>
          </a:xfrm>
          <a:prstGeom prst="rect">
            <a:avLst/>
          </a:prstGeom>
          <a:noFill/>
          <a:ln>
            <a:noFill/>
          </a:ln>
        </p:spPr>
        <p:txBody>
          <a:bodyPr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Non-aureus staphylococci are important mastitis pathogens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Predominant pathogen group causing IMI on farms</a:t>
            </a:r>
          </a:p>
          <a:p>
            <a:pPr lvl="1">
              <a:buSzPct val="75000"/>
              <a:buFont typeface="Wingdings" panose="05000000000000000000" pitchFamily="2" charset="2"/>
              <a:buChar char="§"/>
            </a:pPr>
            <a:r>
              <a:rPr lang="en-US" sz="2400" i="1" dirty="0">
                <a:latin typeface="Calibri" panose="020F0502020204030204" pitchFamily="34" charset="0"/>
                <a:ea typeface="Calibri" panose="020F0502020204030204" pitchFamily="34" charset="0"/>
                <a:cs typeface="Times New Roman" panose="02020603050405020304" pitchFamily="18" charset="0"/>
              </a:rPr>
              <a:t>Nine out of ten spec</a:t>
            </a:r>
            <a:r>
              <a:rPr lang="en-US" i="1" dirty="0">
                <a:latin typeface="Calibri" panose="020F0502020204030204" pitchFamily="34" charset="0"/>
                <a:ea typeface="Calibri" panose="020F0502020204030204" pitchFamily="34" charset="0"/>
                <a:cs typeface="Times New Roman" panose="02020603050405020304" pitchFamily="18" charset="0"/>
              </a:rPr>
              <a:t>ies elevate qSCC -&gt; increased BTSCC</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S. chromogenes in particular</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33% prevalence of penicillin resistance in isolates from organic farms</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Extremely persistent, wide-spread intramammary pathogen</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Capable of increasing qSCC drastically</a:t>
            </a:r>
          </a:p>
          <a:p>
            <a:pPr lvl="2">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May act in a contagious manner</a:t>
            </a:r>
          </a:p>
          <a:p>
            <a:pPr lvl="2">
              <a:buSzPct val="75000"/>
              <a:buFont typeface="Wingdings" panose="05000000000000000000" pitchFamily="2" charset="2"/>
              <a:buChar char="§"/>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3200" b="1" i="1" dirty="0">
                <a:latin typeface="Calibri" panose="020F0502020204030204" pitchFamily="34" charset="0"/>
                <a:ea typeface="Calibri" panose="020F0502020204030204" pitchFamily="34" charset="0"/>
                <a:cs typeface="Times New Roman" panose="02020603050405020304" pitchFamily="18" charset="0"/>
              </a:rPr>
              <a:t>Deeper understanding of intraspecies diversity of S. chromogenes</a:t>
            </a:r>
            <a:endParaRPr lang="en-US" sz="2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Identification of MLST types causing persistent IMI, 4 novel ST </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Description of AMR and virulence pattern </a:t>
            </a:r>
          </a:p>
          <a:p>
            <a:pPr lvl="1">
              <a:buSzPct val="75000"/>
              <a:buFont typeface="Wingdings" panose="05000000000000000000" pitchFamily="2" charset="2"/>
              <a:buChar char="§"/>
            </a:pPr>
            <a:r>
              <a:rPr lang="en-US" i="1" dirty="0">
                <a:latin typeface="Calibri" panose="020F0502020204030204" pitchFamily="34" charset="0"/>
                <a:ea typeface="Calibri" panose="020F0502020204030204" pitchFamily="34" charset="0"/>
                <a:cs typeface="Times New Roman" panose="02020603050405020304" pitchFamily="18" charset="0"/>
              </a:rPr>
              <a:t>Identification of two virulence factors not previously described for S. chromogenes</a:t>
            </a:r>
          </a:p>
          <a:p>
            <a:pPr lvl="1">
              <a:buSzPct val="75000"/>
              <a:buFont typeface="Wingdings" panose="05000000000000000000" pitchFamily="2" charset="2"/>
              <a:buChar char="§"/>
            </a:pPr>
            <a:r>
              <a:rPr lang="en-US" i="1" dirty="0"/>
              <a:t>AMR and virulence likely determined by strain type</a:t>
            </a:r>
          </a:p>
          <a:p>
            <a:pPr marL="457200" lvl="1" indent="0">
              <a:buFont typeface="Arial" panose="020B0604020202020204" pitchFamily="34" charse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spTree>
    <p:extLst>
      <p:ext uri="{BB962C8B-B14F-4D97-AF65-F5344CB8AC3E}">
        <p14:creationId xmlns:p14="http://schemas.microsoft.com/office/powerpoint/2010/main" val="4264185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ED0A05-8B55-8D53-27C2-36F69E1CA18E}"/>
              </a:ext>
            </a:extLst>
          </p:cNvPr>
          <p:cNvSpPr txBox="1">
            <a:spLocks/>
          </p:cNvSpPr>
          <p:nvPr/>
        </p:nvSpPr>
        <p:spPr>
          <a:xfrm>
            <a:off x="158727" y="379461"/>
            <a:ext cx="10010884"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General conclusions and overall significance</a:t>
            </a:r>
          </a:p>
        </p:txBody>
      </p:sp>
      <p:sp>
        <p:nvSpPr>
          <p:cNvPr id="4" name="Content Placeholder 3">
            <a:extLst>
              <a:ext uri="{FF2B5EF4-FFF2-40B4-BE49-F238E27FC236}">
                <a16:creationId xmlns:a16="http://schemas.microsoft.com/office/drawing/2014/main" id="{7D775353-7BC2-0E66-830E-4E4E911D36D1}"/>
              </a:ext>
            </a:extLst>
          </p:cNvPr>
          <p:cNvSpPr txBox="1">
            <a:spLocks/>
          </p:cNvSpPr>
          <p:nvPr/>
        </p:nvSpPr>
        <p:spPr>
          <a:xfrm>
            <a:off x="386123" y="1433151"/>
            <a:ext cx="11419754" cy="5045388"/>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i="1" dirty="0">
              <a:latin typeface="Calibri" panose="020F0502020204030204" pitchFamily="34" charset="0"/>
              <a:ea typeface="Calibri" panose="020F0502020204030204" pitchFamily="34" charset="0"/>
              <a:cs typeface="Times New Roman" panose="02020603050405020304" pitchFamily="18" charset="0"/>
            </a:endParaRPr>
          </a:p>
          <a:p>
            <a:pPr marL="914400" lvl="2" indent="0">
              <a:buSzPct val="75000"/>
              <a:buNone/>
            </a:pPr>
            <a:endParaRPr lang="en-US" sz="1800" i="1" dirty="0">
              <a:latin typeface="Calibri" panose="020F0502020204030204" pitchFamily="34" charset="0"/>
              <a:ea typeface="Calibri" panose="020F0502020204030204" pitchFamily="34" charset="0"/>
              <a:cs typeface="Times New Roman" panose="02020603050405020304" pitchFamily="18" charset="0"/>
            </a:endParaRPr>
          </a:p>
          <a:p>
            <a:pPr marL="457200" lvl="1" indent="0">
              <a:buFont typeface="Arial" panose="020B0604020202020204" pitchFamily="34" charset="0"/>
              <a:buNone/>
            </a:pPr>
            <a:endParaRPr lang="en-US" sz="3200" dirty="0"/>
          </a:p>
          <a:p>
            <a:pPr>
              <a:buFont typeface="Wingdings" panose="05000000000000000000" pitchFamily="2" charset="2"/>
              <a:buChar char="ü"/>
            </a:pPr>
            <a:endParaRPr lang="en-US" sz="3600" dirty="0"/>
          </a:p>
          <a:p>
            <a:pPr lvl="1">
              <a:buFont typeface="Wingdings" panose="05000000000000000000" pitchFamily="2" charset="2"/>
              <a:buChar char="ü"/>
            </a:pPr>
            <a:endParaRPr lang="en-US" sz="3200" dirty="0"/>
          </a:p>
        </p:txBody>
      </p:sp>
      <p:pic>
        <p:nvPicPr>
          <p:cNvPr id="5" name="Picture 4">
            <a:extLst>
              <a:ext uri="{FF2B5EF4-FFF2-40B4-BE49-F238E27FC236}">
                <a16:creationId xmlns:a16="http://schemas.microsoft.com/office/drawing/2014/main" id="{C14F2586-3E0E-1419-E187-09C197626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405" y="1433151"/>
            <a:ext cx="8423189" cy="4738044"/>
          </a:xfrm>
          <a:prstGeom prst="rect">
            <a:avLst/>
          </a:prstGeom>
        </p:spPr>
      </p:pic>
    </p:spTree>
    <p:extLst>
      <p:ext uri="{BB962C8B-B14F-4D97-AF65-F5344CB8AC3E}">
        <p14:creationId xmlns:p14="http://schemas.microsoft.com/office/powerpoint/2010/main" val="2372141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2A330C-61D2-4366-859C-AD9BFDB14910}"/>
              </a:ext>
            </a:extLst>
          </p:cNvPr>
          <p:cNvSpPr txBox="1">
            <a:spLocks/>
          </p:cNvSpPr>
          <p:nvPr/>
        </p:nvSpPr>
        <p:spPr>
          <a:xfrm>
            <a:off x="562900" y="399199"/>
            <a:ext cx="12135728" cy="65836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r>
              <a:rPr kumimoji="0" lang="en-US" sz="22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Acknowledgements:</a:t>
            </a:r>
            <a:endParaRPr lang="en-US" sz="2200" b="1" i="1" dirty="0">
              <a:solidFill>
                <a:sysClr val="windowText" lastClr="000000"/>
              </a:solidFill>
              <a:latin typeface="Calibri" panose="020F0502020204030204"/>
            </a:endParaRPr>
          </a:p>
          <a:p>
            <a:pPr marL="0" indent="0">
              <a:spcBef>
                <a:spcPts val="500"/>
              </a:spcBef>
              <a:buNone/>
            </a:pPr>
            <a:endParaRPr kumimoji="0" lang="en-US" sz="1800" b="1"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John Barlow, </a:t>
            </a:r>
            <a:r>
              <a:rPr lang="en-US" sz="1800" i="1" dirty="0">
                <a:solidFill>
                  <a:sysClr val="windowText" lastClr="000000"/>
                </a:solidFill>
                <a:latin typeface="Calibri" panose="020F0502020204030204" pitchFamily="34" charset="0"/>
                <a:cs typeface="Calibri" panose="020F0502020204030204" pitchFamily="34" charset="0"/>
              </a:rPr>
              <a:t>Dept. of Animal and Veterinary Sciences</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University of Vermont</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Sandra Godden,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Dept. of Veterinary Population Medicine, University of Minnesota College of Veterinary Medicine </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Deborah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Neher</a:t>
            </a: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Dept. of Agriculture, Landscape, and Environment, University of Vermont</a:t>
            </a: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Julia Smith, </a:t>
            </a:r>
            <a:r>
              <a:rPr lang="en-US" sz="1800" i="1" dirty="0">
                <a:solidFill>
                  <a:sysClr val="windowText" lastClr="000000"/>
                </a:solidFill>
                <a:latin typeface="Calibri" panose="020F0502020204030204" pitchFamily="34" charset="0"/>
                <a:cs typeface="Calibri" panose="020F0502020204030204" pitchFamily="34" charset="0"/>
              </a:rPr>
              <a:t>Dept. of Animal and Veterinary Sciences</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 University of Vermont</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Jessica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Crother</a:t>
            </a:r>
            <a:r>
              <a:rPr lang="en-US" sz="1800" b="1" i="1" dirty="0">
                <a:solidFill>
                  <a:sysClr val="windowText" lastClr="000000"/>
                </a:solidFill>
                <a:latin typeface="Calibri" panose="020F0502020204030204" pitchFamily="34" charset="0"/>
                <a:cs typeface="Calibri" panose="020F0502020204030204" pitchFamily="34" charset="0"/>
              </a:rPr>
              <a:t>s, </a:t>
            </a:r>
            <a:r>
              <a:rPr lang="en-US" sz="1800" i="1" dirty="0">
                <a:solidFill>
                  <a:sysClr val="windowText" lastClr="000000"/>
                </a:solidFill>
                <a:latin typeface="Calibri" panose="020F0502020204030204" pitchFamily="34" charset="0"/>
                <a:cs typeface="Calibri" panose="020F0502020204030204" pitchFamily="34" charset="0"/>
              </a:rPr>
              <a:t>Dept. of Pathology and Laboratory Medicine, </a:t>
            </a:r>
            <a:r>
              <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University of Vermont</a:t>
            </a:r>
          </a:p>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Pamela Adkins, </a:t>
            </a:r>
            <a:r>
              <a:rPr lang="en-US" sz="1800" i="1" dirty="0">
                <a:solidFill>
                  <a:sysClr val="windowText" lastClr="000000"/>
                </a:solidFill>
                <a:latin typeface="Calibri" panose="020F0502020204030204" pitchFamily="34" charset="0"/>
                <a:cs typeface="Calibri" panose="020F0502020204030204" pitchFamily="34" charset="0"/>
              </a:rPr>
              <a:t>Dept. of Veterinary Medicine and Surgery, University of Missouri </a:t>
            </a:r>
          </a:p>
          <a:p>
            <a:pPr marL="0" indent="0">
              <a:spcBef>
                <a:spcPts val="500"/>
              </a:spcBef>
              <a:buNone/>
            </a:pPr>
            <a:r>
              <a:rPr lang="en-US" sz="1800" b="1" i="1" dirty="0">
                <a:solidFill>
                  <a:sysClr val="windowText" lastClr="000000"/>
                </a:solidFill>
                <a:latin typeface="Calibri" panose="020F0502020204030204" pitchFamily="34" charset="0"/>
                <a:cs typeface="Calibri" panose="020F0502020204030204" pitchFamily="34" charset="0"/>
              </a:rPr>
              <a:t>Dr. Simon Dufour, </a:t>
            </a:r>
            <a:r>
              <a:rPr lang="en-US" sz="1800" i="1" dirty="0">
                <a:solidFill>
                  <a:sysClr val="windowText" lastClr="000000"/>
                </a:solidFill>
                <a:latin typeface="Calibri" panose="020F0502020204030204" pitchFamily="34" charset="0"/>
                <a:cs typeface="Calibri" panose="020F0502020204030204" pitchFamily="34" charset="0"/>
              </a:rPr>
              <a:t>Faculty of veterinary medicine, Université de Montréal</a:t>
            </a:r>
          </a:p>
          <a:p>
            <a:pPr marL="0" indent="0">
              <a:spcBef>
                <a:spcPts val="500"/>
              </a:spcBef>
              <a:buNone/>
            </a:pPr>
            <a:r>
              <a:rPr kumimoji="0" lang="en-US" sz="1800" b="1"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Dr. Ashma </a:t>
            </a:r>
            <a:r>
              <a:rPr kumimoji="0" lang="en-US" sz="1800" b="1" i="1" u="none" strike="noStrike" kern="1200" cap="none" spc="0" normalizeH="0" baseline="0" noProof="0" dirty="0" err="1">
                <a:ln>
                  <a:noFill/>
                </a:ln>
                <a:solidFill>
                  <a:sysClr val="windowText" lastClr="000000"/>
                </a:solidFill>
                <a:effectLst/>
                <a:uLnTx/>
                <a:uFillTx/>
                <a:latin typeface="Calibri" panose="020F0502020204030204" pitchFamily="34" charset="0"/>
                <a:cs typeface="Calibri" panose="020F0502020204030204" pitchFamily="34" charset="0"/>
              </a:rPr>
              <a:t>Chakrawart</a:t>
            </a:r>
            <a:r>
              <a:rPr lang="en-US" sz="1800" b="1" i="1" dirty="0" err="1">
                <a:solidFill>
                  <a:sysClr val="windowText" lastClr="000000"/>
                </a:solidFill>
                <a:latin typeface="Calibri" panose="020F0502020204030204" pitchFamily="34" charset="0"/>
                <a:cs typeface="Calibri" panose="020F0502020204030204" pitchFamily="34" charset="0"/>
              </a:rPr>
              <a:t>i</a:t>
            </a:r>
            <a:r>
              <a:rPr lang="en-US" sz="1800" b="1" i="1" dirty="0">
                <a:solidFill>
                  <a:sysClr val="windowText" lastClr="000000"/>
                </a:solidFill>
                <a:latin typeface="Calibri" panose="020F0502020204030204" pitchFamily="34" charset="0"/>
                <a:cs typeface="Calibri" panose="020F0502020204030204" pitchFamily="34" charset="0"/>
              </a:rPr>
              <a:t>, </a:t>
            </a:r>
            <a:r>
              <a:rPr lang="en-US" sz="1800" i="1" dirty="0">
                <a:solidFill>
                  <a:sysClr val="windowText" lastClr="000000"/>
                </a:solidFill>
                <a:latin typeface="Calibri" panose="020F0502020204030204" pitchFamily="34" charset="0"/>
                <a:cs typeface="Calibri" panose="020F0502020204030204" pitchFamily="34" charset="0"/>
              </a:rPr>
              <a:t>Dept. of Surgery, University of Minnesota Medical School</a:t>
            </a: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endParaRP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Field study research team</a:t>
            </a: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Members of the Barlow Lab</a:t>
            </a:r>
          </a:p>
          <a:p>
            <a:pPr marL="0" indent="0">
              <a:spcBef>
                <a:spcPts val="500"/>
              </a:spcBef>
              <a:buNone/>
            </a:pPr>
            <a:r>
              <a:rPr kumimoji="0" lang="en-US" sz="1800" i="1" u="none" strike="noStrike" kern="120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rPr>
              <a:t>Participating</a:t>
            </a:r>
            <a:r>
              <a:rPr lang="en-US" sz="1800" i="1" dirty="0">
                <a:solidFill>
                  <a:sysClr val="windowText" lastClr="000000"/>
                </a:solidFill>
                <a:latin typeface="Calibri" panose="020F0502020204030204" pitchFamily="34" charset="0"/>
                <a:cs typeface="Calibri" panose="020F0502020204030204" pitchFamily="34" charset="0"/>
              </a:rPr>
              <a:t> organic dairy producers</a:t>
            </a:r>
          </a:p>
          <a:p>
            <a:pPr marL="0" indent="0">
              <a:spcBef>
                <a:spcPts val="500"/>
              </a:spcBef>
              <a:buNone/>
            </a:pPr>
            <a:endParaRPr lang="en-US" sz="1800" i="1" dirty="0">
              <a:solidFill>
                <a:sysClr val="windowText" lastClr="000000"/>
              </a:solidFill>
              <a:latin typeface="Calibri" panose="020F0502020204030204" pitchFamily="34" charset="0"/>
              <a:cs typeface="Calibri" panose="020F0502020204030204" pitchFamily="34" charset="0"/>
            </a:endParaRPr>
          </a:p>
          <a:p>
            <a:pPr marL="0" indent="0">
              <a:spcBef>
                <a:spcPts val="500"/>
              </a:spcBef>
              <a:buNone/>
            </a:pPr>
            <a:r>
              <a:rPr lang="en-US" sz="1800" i="1" dirty="0">
                <a:solidFill>
                  <a:sysClr val="windowText" lastClr="000000"/>
                </a:solidFill>
                <a:cs typeface="Calibri" panose="020F0502020204030204" pitchFamily="34" charset="0"/>
              </a:rPr>
              <a:t>Vermont Agriculture and Environmental Laboratory, Randolph Center, VT</a:t>
            </a:r>
          </a:p>
          <a:p>
            <a:pPr marL="0" indent="0">
              <a:spcBef>
                <a:spcPts val="500"/>
              </a:spcBef>
              <a:buNone/>
            </a:pPr>
            <a:r>
              <a:rPr lang="en-US" sz="1800" i="1" dirty="0">
                <a:effectLst/>
                <a:ea typeface="Calibri" panose="020F0502020204030204" pitchFamily="34" charset="0"/>
              </a:rPr>
              <a:t>St. Albans Cooperative/Dairy Farmers of America, St. Albans, VT</a:t>
            </a:r>
          </a:p>
          <a:p>
            <a:pPr marL="0" indent="0">
              <a:spcBef>
                <a:spcPts val="500"/>
              </a:spcBef>
              <a:buNone/>
            </a:pPr>
            <a:r>
              <a:rPr lang="en-US" sz="1800" i="1" dirty="0">
                <a:solidFill>
                  <a:sysClr val="windowText" lastClr="000000"/>
                </a:solidFill>
                <a:cs typeface="Calibri" panose="020F0502020204030204" pitchFamily="34" charset="0"/>
              </a:rPr>
              <a:t>Jennifer Timmerman and the Laboratory for Udder Health, Veterinary Diagnostic Lab, University of Minnesota</a:t>
            </a:r>
          </a:p>
          <a:p>
            <a:pPr marL="0" indent="0">
              <a:spcBef>
                <a:spcPts val="500"/>
              </a:spcBef>
              <a:buNone/>
            </a:pPr>
            <a:r>
              <a:rPr lang="en-US" sz="1800" i="1" dirty="0" err="1">
                <a:solidFill>
                  <a:sysClr val="windowText" lastClr="000000"/>
                </a:solidFill>
                <a:cs typeface="Calibri" panose="020F0502020204030204" pitchFamily="34" charset="0"/>
              </a:rPr>
              <a:t>SeqCoast</a:t>
            </a:r>
            <a:r>
              <a:rPr lang="en-US" sz="1800" i="1" dirty="0">
                <a:solidFill>
                  <a:sysClr val="windowText" lastClr="000000"/>
                </a:solidFill>
                <a:cs typeface="Calibri" panose="020F0502020204030204" pitchFamily="34" charset="0"/>
              </a:rPr>
              <a:t> Genomics, Portsmouth, NH</a:t>
            </a:r>
          </a:p>
          <a:p>
            <a:pPr marL="0" indent="0">
              <a:spcBef>
                <a:spcPts val="500"/>
              </a:spcBef>
              <a:buNone/>
            </a:pPr>
            <a:endParaRPr kumimoji="0" lang="en-US" sz="1800" b="1"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indent="0">
              <a:spcBef>
                <a:spcPts val="500"/>
              </a:spcBef>
              <a:buNone/>
            </a:pPr>
            <a:r>
              <a:rPr kumimoji="0" lang="en-US" sz="2200" b="1" i="1" u="none" strike="noStrike" kern="1200" cap="none" spc="0" normalizeH="0" baseline="0" noProof="0" dirty="0">
                <a:ln>
                  <a:noFill/>
                </a:ln>
                <a:solidFill>
                  <a:sysClr val="windowText" lastClr="000000"/>
                </a:solidFill>
                <a:effectLst/>
                <a:uLnTx/>
                <a:uFillTx/>
                <a:latin typeface="Calibri" panose="020F0502020204030204"/>
                <a:ea typeface="+mn-ea"/>
                <a:cs typeface="+mn-cs"/>
              </a:rPr>
              <a:t>Funding:</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 Organic Agriculture Research and Extension Initiative (USDA-NIFA grant 2018-51300-28561)</a:t>
            </a:r>
          </a:p>
          <a:p>
            <a:pPr marL="0" indent="0">
              <a:spcBef>
                <a:spcPts val="500"/>
              </a:spcBef>
              <a:buNone/>
            </a:pPr>
            <a:r>
              <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rPr>
              <a:t>USDA-NIFA Predoctoral Fellowship grant (USDA-NIFA grant 2022-67011-36567)</a:t>
            </a:r>
          </a:p>
          <a:p>
            <a:pPr marL="0" indent="0">
              <a:spcBef>
                <a:spcPts val="500"/>
              </a:spcBef>
              <a:buNone/>
            </a:pPr>
            <a:endParaRPr lang="en-US" sz="1800" dirty="0">
              <a:solidFill>
                <a:sysClr val="windowText" lastClr="000000"/>
              </a:solidFill>
              <a:cs typeface="Calibri" panose="020F0502020204030204" pitchFamily="34" charset="0"/>
            </a:endParaRPr>
          </a:p>
          <a:p>
            <a:pPr marL="0" indent="0">
              <a:spcBef>
                <a:spcPts val="500"/>
              </a:spcBef>
              <a:buNone/>
            </a:pPr>
            <a:endParaRPr lang="en-US" sz="1800" dirty="0">
              <a:solidFill>
                <a:sysClr val="windowText" lastClr="000000"/>
              </a:solidFill>
              <a:cs typeface="Calibri" panose="020F0502020204030204" pitchFamily="34" charset="0"/>
            </a:endParaRPr>
          </a:p>
          <a:p>
            <a:pPr marL="0" indent="0">
              <a:spcBef>
                <a:spcPts val="500"/>
              </a:spcBef>
              <a:buNone/>
            </a:pPr>
            <a:endParaRPr lang="en-US" sz="1800" i="1" dirty="0">
              <a:solidFill>
                <a:sysClr val="windowText" lastClr="000000"/>
              </a:solidFill>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D4392905-5A1E-4432-861A-F96255BB5238}"/>
              </a:ext>
            </a:extLst>
          </p:cNvPr>
          <p:cNvSpPr txBox="1">
            <a:spLocks/>
          </p:cNvSpPr>
          <p:nvPr/>
        </p:nvSpPr>
        <p:spPr>
          <a:xfrm>
            <a:off x="3405863" y="2261935"/>
            <a:ext cx="11840554" cy="379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500"/>
              </a:spcBef>
              <a:buNone/>
            </a:pPr>
            <a:endParaRPr kumimoji="0" lang="en-US" sz="1800" b="0"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457200" marR="0" lvl="1" indent="0" defTabSz="914400" rtl="0" eaLnBrk="1" fontAlgn="auto" latinLnBrk="0" hangingPunct="1">
              <a:lnSpc>
                <a:spcPct val="90000"/>
              </a:lnSpc>
              <a:spcBef>
                <a:spcPts val="500"/>
              </a:spcBef>
              <a:spcAft>
                <a:spcPts val="0"/>
              </a:spcAft>
              <a:buClrTx/>
              <a:buSzTx/>
              <a:buNone/>
              <a:tabLst/>
              <a:defRPr/>
            </a:pPr>
            <a:endPar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6" name="Picture 2" descr="Webinar on 2017 OREI and ORG RFA's | Connection">
            <a:extLst>
              <a:ext uri="{FF2B5EF4-FFF2-40B4-BE49-F238E27FC236}">
                <a16:creationId xmlns:a16="http://schemas.microsoft.com/office/drawing/2014/main" id="{6E3BBF57-207B-96E0-44A6-CA67CD77F5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19" b="38841"/>
          <a:stretch/>
        </p:blipFill>
        <p:spPr bwMode="auto">
          <a:xfrm>
            <a:off x="9764665" y="5647424"/>
            <a:ext cx="1966802" cy="8113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54F87CB-3D42-1F38-039C-CDF0DAF957CF}"/>
              </a:ext>
            </a:extLst>
          </p:cNvPr>
          <p:cNvPicPr>
            <a:picLocks noChangeAspect="1"/>
          </p:cNvPicPr>
          <p:nvPr/>
        </p:nvPicPr>
        <p:blipFill rotWithShape="1">
          <a:blip r:embed="rId4"/>
          <a:srcRect l="16737" r="22655"/>
          <a:stretch/>
        </p:blipFill>
        <p:spPr>
          <a:xfrm rot="5400000">
            <a:off x="10360712" y="1771773"/>
            <a:ext cx="1682865" cy="1313950"/>
          </a:xfrm>
          <a:prstGeom prst="rect">
            <a:avLst/>
          </a:prstGeom>
        </p:spPr>
      </p:pic>
      <p:pic>
        <p:nvPicPr>
          <p:cNvPr id="12" name="Picture 11">
            <a:extLst>
              <a:ext uri="{FF2B5EF4-FFF2-40B4-BE49-F238E27FC236}">
                <a16:creationId xmlns:a16="http://schemas.microsoft.com/office/drawing/2014/main" id="{F25864ED-BA76-27C5-0BF1-933FAFF32838}"/>
              </a:ext>
            </a:extLst>
          </p:cNvPr>
          <p:cNvPicPr>
            <a:picLocks noChangeAspect="1"/>
          </p:cNvPicPr>
          <p:nvPr/>
        </p:nvPicPr>
        <p:blipFill rotWithShape="1">
          <a:blip r:embed="rId5"/>
          <a:srcRect l="22145" t="1" r="23731" b="4565"/>
          <a:stretch/>
        </p:blipFill>
        <p:spPr>
          <a:xfrm rot="5400000">
            <a:off x="10466212" y="3547400"/>
            <a:ext cx="1564729" cy="1551966"/>
          </a:xfrm>
          <a:prstGeom prst="rect">
            <a:avLst/>
          </a:prstGeom>
        </p:spPr>
      </p:pic>
      <p:pic>
        <p:nvPicPr>
          <p:cNvPr id="13" name="Picture 12">
            <a:extLst>
              <a:ext uri="{FF2B5EF4-FFF2-40B4-BE49-F238E27FC236}">
                <a16:creationId xmlns:a16="http://schemas.microsoft.com/office/drawing/2014/main" id="{4CF15E3A-A018-1D67-A5E7-38FF0884631F}"/>
              </a:ext>
            </a:extLst>
          </p:cNvPr>
          <p:cNvPicPr>
            <a:picLocks noChangeAspect="1"/>
          </p:cNvPicPr>
          <p:nvPr/>
        </p:nvPicPr>
        <p:blipFill rotWithShape="1">
          <a:blip r:embed="rId6"/>
          <a:srcRect l="12743"/>
          <a:stretch/>
        </p:blipFill>
        <p:spPr>
          <a:xfrm rot="5400000">
            <a:off x="8674433" y="2211426"/>
            <a:ext cx="1682865" cy="1446463"/>
          </a:xfrm>
          <a:prstGeom prst="rect">
            <a:avLst/>
          </a:prstGeom>
        </p:spPr>
      </p:pic>
    </p:spTree>
    <p:extLst>
      <p:ext uri="{BB962C8B-B14F-4D97-AF65-F5344CB8AC3E}">
        <p14:creationId xmlns:p14="http://schemas.microsoft.com/office/powerpoint/2010/main" val="3930600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FC9591-DB9F-4D3F-81C8-ED44FB872FB9}"/>
              </a:ext>
            </a:extLst>
          </p:cNvPr>
          <p:cNvPicPr>
            <a:picLocks noChangeAspect="1"/>
          </p:cNvPicPr>
          <p:nvPr/>
        </p:nvPicPr>
        <p:blipFill>
          <a:blip r:embed="rId3"/>
          <a:stretch>
            <a:fillRect/>
          </a:stretch>
        </p:blipFill>
        <p:spPr>
          <a:xfrm>
            <a:off x="2211036" y="344636"/>
            <a:ext cx="7769927" cy="4370584"/>
          </a:xfrm>
          <a:prstGeom prst="rect">
            <a:avLst/>
          </a:prstGeom>
        </p:spPr>
      </p:pic>
      <p:sp>
        <p:nvSpPr>
          <p:cNvPr id="5" name="Title 1">
            <a:extLst>
              <a:ext uri="{FF2B5EF4-FFF2-40B4-BE49-F238E27FC236}">
                <a16:creationId xmlns:a16="http://schemas.microsoft.com/office/drawing/2014/main" id="{7865BFA2-5810-BBDB-DB27-DEC38918304E}"/>
              </a:ext>
            </a:extLst>
          </p:cNvPr>
          <p:cNvSpPr txBox="1">
            <a:spLocks/>
          </p:cNvSpPr>
          <p:nvPr/>
        </p:nvSpPr>
        <p:spPr>
          <a:xfrm>
            <a:off x="2519577" y="5045725"/>
            <a:ext cx="7152845" cy="1212714"/>
          </a:xfrm>
          <a:prstGeom prst="rect">
            <a:avLst/>
          </a:prstGeom>
          <a:noFill/>
          <a:ln>
            <a:no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i="1" dirty="0">
                <a:effectLst>
                  <a:outerShdw blurRad="38100" dist="38100" dir="2700000" algn="tl">
                    <a:srgbClr val="000000">
                      <a:alpha val="43137"/>
                    </a:srgbClr>
                  </a:outerShdw>
                </a:effectLst>
                <a:latin typeface="+mn-lt"/>
              </a:rPr>
              <a:t>Thank you for your time!</a:t>
            </a:r>
          </a:p>
          <a:p>
            <a:pPr algn="ctr"/>
            <a:r>
              <a:rPr lang="en-US" sz="3600" b="1" i="1" dirty="0">
                <a:effectLst>
                  <a:outerShdw blurRad="38100" dist="38100" dir="2700000" algn="tl">
                    <a:srgbClr val="000000">
                      <a:alpha val="43137"/>
                    </a:srgbClr>
                  </a:outerShdw>
                </a:effectLst>
                <a:latin typeface="+mn-lt"/>
              </a:rPr>
              <a:t>Questions?</a:t>
            </a:r>
          </a:p>
        </p:txBody>
      </p:sp>
    </p:spTree>
    <p:extLst>
      <p:ext uri="{BB962C8B-B14F-4D97-AF65-F5344CB8AC3E}">
        <p14:creationId xmlns:p14="http://schemas.microsoft.com/office/powerpoint/2010/main" val="4198593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E9C830-B110-85B7-8D24-D1884AFD82BC}"/>
              </a:ext>
            </a:extLst>
          </p:cNvPr>
          <p:cNvSpPr/>
          <p:nvPr/>
        </p:nvSpPr>
        <p:spPr>
          <a:xfrm>
            <a:off x="2411739" y="2967335"/>
            <a:ext cx="7368620" cy="1938992"/>
          </a:xfrm>
          <a:prstGeom prst="rect">
            <a:avLst/>
          </a:prstGeom>
          <a:noFill/>
        </p:spPr>
        <p:txBody>
          <a:bodyPr wrap="none" lIns="91440" tIns="45720" rIns="91440" bIns="45720">
            <a:spAutoFit/>
          </a:bodyPr>
          <a:lstStyle/>
          <a:p>
            <a:pPr algn="ctr"/>
            <a:r>
              <a:rPr lang="en-US" sz="6000" dirty="0">
                <a:ln w="0"/>
                <a:solidFill>
                  <a:srgbClr val="FF0000"/>
                </a:solidFill>
                <a:effectLst>
                  <a:outerShdw blurRad="38100" dist="19050" dir="2700000" algn="tl" rotWithShape="0">
                    <a:schemeClr val="dk1">
                      <a:alpha val="40000"/>
                    </a:schemeClr>
                  </a:outerShdw>
                </a:effectLst>
                <a:highlight>
                  <a:srgbClr val="FFFF00"/>
                </a:highlight>
              </a:rPr>
              <a:t>Some references, </a:t>
            </a:r>
          </a:p>
          <a:p>
            <a:pPr algn="ctr"/>
            <a:r>
              <a:rPr lang="en-US" sz="6000" dirty="0">
                <a:ln w="0"/>
                <a:solidFill>
                  <a:srgbClr val="FF0000"/>
                </a:solidFill>
                <a:effectLst>
                  <a:outerShdw blurRad="38100" dist="19050" dir="2700000" algn="tl" rotWithShape="0">
                    <a:schemeClr val="dk1">
                      <a:alpha val="40000"/>
                    </a:schemeClr>
                  </a:outerShdw>
                </a:effectLst>
                <a:highlight>
                  <a:srgbClr val="FFFF00"/>
                </a:highlight>
              </a:rPr>
              <a:t>presentation questions</a:t>
            </a:r>
            <a:endParaRPr lang="en-US" sz="60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2743400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33CF968-5F77-3767-EAB5-41212B0BA4E7}"/>
              </a:ext>
            </a:extLst>
          </p:cNvPr>
          <p:cNvSpPr txBox="1">
            <a:spLocks/>
          </p:cNvSpPr>
          <p:nvPr/>
        </p:nvSpPr>
        <p:spPr>
          <a:xfrm>
            <a:off x="255180" y="387248"/>
            <a:ext cx="8653056" cy="1067836"/>
          </a:xfrm>
          <a:prstGeom prst="rect">
            <a:avLst/>
          </a:prstGeom>
          <a:noFill/>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1" dirty="0">
                <a:effectLst>
                  <a:outerShdw blurRad="38100" dist="38100" dir="2700000" algn="tl">
                    <a:srgbClr val="000000">
                      <a:alpha val="43137"/>
                    </a:srgbClr>
                  </a:outerShdw>
                </a:effectLst>
                <a:latin typeface="+mn-lt"/>
              </a:rPr>
              <a:t>Overview: Udder health on organic dairies</a:t>
            </a:r>
          </a:p>
        </p:txBody>
      </p:sp>
      <p:sp>
        <p:nvSpPr>
          <p:cNvPr id="4" name="Content Placeholder 3">
            <a:extLst>
              <a:ext uri="{FF2B5EF4-FFF2-40B4-BE49-F238E27FC236}">
                <a16:creationId xmlns:a16="http://schemas.microsoft.com/office/drawing/2014/main" id="{6A4DA20C-4380-6628-0E1A-0C94F3698300}"/>
              </a:ext>
            </a:extLst>
          </p:cNvPr>
          <p:cNvSpPr txBox="1">
            <a:spLocks/>
          </p:cNvSpPr>
          <p:nvPr/>
        </p:nvSpPr>
        <p:spPr>
          <a:xfrm>
            <a:off x="529500" y="1033803"/>
            <a:ext cx="11133000" cy="5436949"/>
          </a:xfrm>
          <a:prstGeom prst="rect">
            <a:avLst/>
          </a:prstGeom>
          <a:noFill/>
          <a:ln>
            <a:noFill/>
          </a:ln>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SzPct val="75000"/>
              <a:buNone/>
            </a:pPr>
            <a:endParaRPr lang="en-US" sz="2800" i="1" dirty="0">
              <a:latin typeface="Calibri" panose="020F0502020204030204" pitchFamily="34" charset="0"/>
              <a:ea typeface="Calibri" panose="020F0502020204030204" pitchFamily="34" charset="0"/>
            </a:endParaRPr>
          </a:p>
          <a:p>
            <a:pPr marL="0" indent="0">
              <a:buSzPct val="75000"/>
              <a:buFont typeface="Arial" panose="020B0604020202020204" pitchFamily="34" charset="0"/>
              <a:buNone/>
            </a:pPr>
            <a:r>
              <a:rPr lang="en-US" sz="3500" b="1" i="1" dirty="0">
                <a:latin typeface="Calibri" panose="020F0502020204030204" pitchFamily="34" charset="0"/>
                <a:ea typeface="Calibri" panose="020F0502020204030204" pitchFamily="34" charset="0"/>
                <a:cs typeface="Times New Roman" panose="02020603050405020304" pitchFamily="18" charset="0"/>
              </a:rPr>
              <a:t>Is udder health on organic farms worse than conventional farms without the ability to use intramammary antimicrobials?</a:t>
            </a:r>
          </a:p>
          <a:p>
            <a:pPr marL="0" indent="0">
              <a:buSzPct val="75000"/>
              <a:buFont typeface="Arial" panose="020B0604020202020204" pitchFamily="34" charset="0"/>
              <a:buNone/>
            </a:pPr>
            <a:endParaRPr lang="en-US" sz="1100" b="1"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600" b="1" i="1" dirty="0">
                <a:latin typeface="Calibri" panose="020F0502020204030204" pitchFamily="34" charset="0"/>
                <a:ea typeface="Calibri" panose="020F0502020204030204" pitchFamily="34" charset="0"/>
                <a:cs typeface="Times New Roman" panose="02020603050405020304" pitchFamily="18" charset="0"/>
              </a:rPr>
              <a:t>Bulk tank</a:t>
            </a: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a:t>
            </a:r>
            <a:r>
              <a:rPr lang="en-US" sz="2200" i="1" dirty="0">
                <a:latin typeface="Calibri" panose="020F0502020204030204" pitchFamily="34" charset="0"/>
                <a:ea typeface="Calibri" panose="020F0502020204030204" pitchFamily="34" charset="0"/>
                <a:cs typeface="Times New Roman" panose="02020603050405020304" pitchFamily="18" charset="0"/>
              </a:rPr>
              <a:t>Staphylococcus aureus, ↓ colony counts</a:t>
            </a:r>
          </a:p>
          <a:p>
            <a:pPr lvl="3">
              <a:buSzPct val="75000"/>
              <a:buFont typeface="Wingdings" panose="05000000000000000000" pitchFamily="2" charset="2"/>
              <a:buChar char="§"/>
            </a:pPr>
            <a:r>
              <a:rPr lang="en-US" sz="1400" i="1" dirty="0" err="1">
                <a:latin typeface="Calibri" panose="020F0502020204030204" pitchFamily="34" charset="0"/>
                <a:ea typeface="Calibri" panose="020F0502020204030204" pitchFamily="34" charset="0"/>
                <a:cs typeface="Times New Roman" panose="02020603050405020304" pitchFamily="18" charset="0"/>
              </a:rPr>
              <a:t>Cicconi</a:t>
            </a:r>
            <a:r>
              <a:rPr lang="en-US" sz="1400" i="1" dirty="0">
                <a:latin typeface="Calibri" panose="020F0502020204030204" pitchFamily="34" charset="0"/>
                <a:ea typeface="Calibri" panose="020F0502020204030204" pitchFamily="34" charset="0"/>
                <a:cs typeface="Times New Roman" panose="02020603050405020304" pitchFamily="18" charset="0"/>
              </a:rPr>
              <a:t>-Hogan et al., 2014</a:t>
            </a: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 =</a:t>
            </a:r>
            <a:r>
              <a:rPr lang="en-US" sz="2200" i="1" dirty="0">
                <a:latin typeface="Calibri" panose="020F0502020204030204" pitchFamily="34" charset="0"/>
                <a:ea typeface="Calibri" panose="020F0502020204030204" pitchFamily="34" charset="0"/>
                <a:cs typeface="Times New Roman" panose="02020603050405020304" pitchFamily="18" charset="0"/>
              </a:rPr>
              <a:t> Somatic cell count (SCC)</a:t>
            </a:r>
          </a:p>
          <a:p>
            <a:pPr lvl="3">
              <a:buSzPct val="75000"/>
              <a:buFont typeface="Wingdings" panose="05000000000000000000" pitchFamily="2" charset="2"/>
              <a:buChar char="§"/>
            </a:pPr>
            <a:r>
              <a:rPr lang="da-DK" sz="1400" i="1" dirty="0">
                <a:latin typeface="Calibri" panose="020F0502020204030204" pitchFamily="34" charset="0"/>
                <a:ea typeface="Calibri" panose="020F0502020204030204" pitchFamily="34" charset="0"/>
                <a:cs typeface="Times New Roman" panose="02020603050405020304" pitchFamily="18" charset="0"/>
              </a:rPr>
              <a:t>Stiglbauer et al., 2013; Levison et al., 2016</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22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r>
              <a:rPr lang="en-US" sz="2600" b="1" i="1" dirty="0">
                <a:latin typeface="Calibri" panose="020F0502020204030204" pitchFamily="34" charset="0"/>
                <a:ea typeface="Calibri" panose="020F0502020204030204" pitchFamily="34" charset="0"/>
                <a:cs typeface="Times New Roman" panose="02020603050405020304" pitchFamily="18" charset="0"/>
              </a:rPr>
              <a:t>Cow-level</a:t>
            </a: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 =</a:t>
            </a:r>
            <a:r>
              <a:rPr lang="en-US" sz="2200" i="1" dirty="0">
                <a:latin typeface="Calibri" panose="020F0502020204030204" pitchFamily="34" charset="0"/>
                <a:ea typeface="Calibri" panose="020F0502020204030204" pitchFamily="34" charset="0"/>
                <a:cs typeface="Times New Roman" panose="02020603050405020304" pitchFamily="18" charset="0"/>
              </a:rPr>
              <a:t> SCC</a:t>
            </a:r>
          </a:p>
          <a:p>
            <a:pPr lvl="3">
              <a:buSzPct val="75000"/>
              <a:buFont typeface="Wingdings" panose="05000000000000000000" pitchFamily="2" charset="2"/>
              <a:buChar char="§"/>
            </a:pPr>
            <a:r>
              <a:rPr lang="en-US" sz="1400" i="1" dirty="0" err="1">
                <a:latin typeface="Calibri" panose="020F0502020204030204" pitchFamily="34" charset="0"/>
                <a:ea typeface="Calibri" panose="020F0502020204030204" pitchFamily="34" charset="0"/>
                <a:cs typeface="Times New Roman" panose="02020603050405020304" pitchFamily="18" charset="0"/>
              </a:rPr>
              <a:t>Zwald</a:t>
            </a:r>
            <a:r>
              <a:rPr lang="en-US" sz="1400" i="1" dirty="0">
                <a:latin typeface="Calibri" panose="020F0502020204030204" pitchFamily="34" charset="0"/>
                <a:ea typeface="Calibri" panose="020F0502020204030204" pitchFamily="34" charset="0"/>
                <a:cs typeface="Times New Roman" panose="02020603050405020304" pitchFamily="18" charset="0"/>
              </a:rPr>
              <a:t> et al., 2004; </a:t>
            </a:r>
            <a:r>
              <a:rPr lang="da-DK" sz="1400" i="1" dirty="0">
                <a:latin typeface="Calibri" panose="020F0502020204030204" pitchFamily="34" charset="0"/>
                <a:ea typeface="Calibri" panose="020F0502020204030204" pitchFamily="34" charset="0"/>
                <a:cs typeface="Times New Roman" panose="02020603050405020304" pitchFamily="18" charset="0"/>
              </a:rPr>
              <a:t>Hardeng and Edge, 2001; Mullen et al., 2013</a:t>
            </a:r>
            <a:r>
              <a:rPr lang="en-US" sz="1400" i="1" dirty="0">
                <a:latin typeface="Calibri" panose="020F0502020204030204" pitchFamily="34" charset="0"/>
                <a:ea typeface="Calibri" panose="020F0502020204030204" pitchFamily="34" charset="0"/>
                <a:cs typeface="Times New Roman" panose="02020603050405020304" pitchFamily="18" charset="0"/>
              </a:rPr>
              <a:t> </a:t>
            </a:r>
          </a:p>
          <a:p>
            <a:pPr lvl="2">
              <a:buSzPct val="75000"/>
              <a:buFont typeface="Wingdings" panose="05000000000000000000" pitchFamily="2" charset="2"/>
              <a:buChar char="§"/>
            </a:pPr>
            <a:r>
              <a:rPr lang="en-US" sz="2200" i="1" dirty="0">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Calibri" panose="020F0502020204030204" pitchFamily="34" charset="0"/>
                <a:ea typeface="Calibri" panose="020F0502020204030204" pitchFamily="34" charset="0"/>
                <a:cs typeface="Times New Roman" panose="02020603050405020304" pitchFamily="18" charset="0"/>
              </a:rPr>
              <a:t>/ =</a:t>
            </a:r>
            <a:r>
              <a:rPr lang="en-US" sz="2200" i="1" dirty="0">
                <a:latin typeface="Calibri" panose="020F0502020204030204" pitchFamily="34" charset="0"/>
                <a:ea typeface="Calibri" panose="020F0502020204030204" pitchFamily="34" charset="0"/>
                <a:cs typeface="Times New Roman" panose="02020603050405020304" pitchFamily="18" charset="0"/>
              </a:rPr>
              <a:t> Clinical mastitis</a:t>
            </a:r>
          </a:p>
          <a:p>
            <a:pPr lvl="3">
              <a:buSzPct val="75000"/>
              <a:buFont typeface="Wingdings" panose="05000000000000000000" pitchFamily="2" charset="2"/>
              <a:buChar char="§"/>
            </a:pPr>
            <a:r>
              <a:rPr lang="da-DK" sz="1400" i="1" dirty="0">
                <a:latin typeface="Calibri" panose="020F0502020204030204" pitchFamily="34" charset="0"/>
                <a:ea typeface="Calibri" panose="020F0502020204030204" pitchFamily="34" charset="0"/>
                <a:cs typeface="Times New Roman" panose="02020603050405020304" pitchFamily="18" charset="0"/>
              </a:rPr>
              <a:t>Hamilton et al., 2006; Richert et al., 2013; Levison et al., 2016; Valle et al., 2007</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lvl="2">
              <a:buSzPct val="75000"/>
              <a:buFont typeface="Wingdings" panose="05000000000000000000" pitchFamily="2" charset="2"/>
              <a:buChar char="§"/>
            </a:pPr>
            <a:r>
              <a:rPr lang="en-US" sz="2200" dirty="0">
                <a:latin typeface="Calibri" panose="020F0502020204030204" pitchFamily="34" charset="0"/>
                <a:ea typeface="Calibri" panose="020F0502020204030204" pitchFamily="34" charset="0"/>
                <a:cs typeface="Times New Roman" panose="02020603050405020304" pitchFamily="18" charset="0"/>
              </a:rPr>
              <a:t>↑ / =</a:t>
            </a:r>
            <a:r>
              <a:rPr lang="en-US" sz="2200" i="1" dirty="0">
                <a:latin typeface="Calibri" panose="020F0502020204030204" pitchFamily="34" charset="0"/>
                <a:ea typeface="Calibri" panose="020F0502020204030204" pitchFamily="34" charset="0"/>
                <a:cs typeface="Times New Roman" panose="02020603050405020304" pitchFamily="18" charset="0"/>
              </a:rPr>
              <a:t> Prevalence by pathogen type</a:t>
            </a:r>
          </a:p>
          <a:p>
            <a:pPr lvl="3">
              <a:buSzPct val="75000"/>
              <a:buFont typeface="Wingdings" panose="05000000000000000000" pitchFamily="2" charset="2"/>
              <a:buChar char="§"/>
            </a:pPr>
            <a:r>
              <a:rPr lang="da-DK" sz="1400" i="1" dirty="0">
                <a:latin typeface="Calibri" panose="020F0502020204030204" pitchFamily="34" charset="0"/>
                <a:ea typeface="Calibri" panose="020F0502020204030204" pitchFamily="34" charset="0"/>
                <a:cs typeface="Times New Roman" panose="02020603050405020304" pitchFamily="18" charset="0"/>
              </a:rPr>
              <a:t>Mullen et al., 2013; Pol and Ruegg, 2007</a:t>
            </a:r>
            <a:endParaRPr lang="en-US" sz="1400" i="1" dirty="0">
              <a:latin typeface="Calibri" panose="020F0502020204030204" pitchFamily="34" charset="0"/>
              <a:ea typeface="Calibri" panose="020F0502020204030204" pitchFamily="34" charset="0"/>
              <a:cs typeface="Times New Roman" panose="02020603050405020304" pitchFamily="18" charset="0"/>
            </a:endParaRPr>
          </a:p>
          <a:p>
            <a:pPr lvl="1">
              <a:buSzPct val="75000"/>
              <a:buFont typeface="Wingdings" panose="05000000000000000000" pitchFamily="2" charset="2"/>
              <a:buChar char="§"/>
            </a:pPr>
            <a:endParaRPr lang="en-US" sz="2800" i="1"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Font typeface="Arial" panose="020B0604020202020204" pitchFamily="34" charset="0"/>
              <a:buNone/>
            </a:pP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4800" b="1" i="1" dirty="0"/>
          </a:p>
          <a:p>
            <a:pPr marL="457200" lvl="1" indent="0">
              <a:buFont typeface="Arial" panose="020B0604020202020204" pitchFamily="34" charset="0"/>
              <a:buNone/>
            </a:pPr>
            <a:endParaRPr lang="en-US" sz="4400" dirty="0"/>
          </a:p>
          <a:p>
            <a:pPr>
              <a:buFont typeface="Wingdings" panose="05000000000000000000" pitchFamily="2" charset="2"/>
              <a:buChar char="ü"/>
            </a:pPr>
            <a:endParaRPr lang="en-US" sz="4800" dirty="0"/>
          </a:p>
          <a:p>
            <a:pPr lvl="1">
              <a:buFont typeface="Wingdings" panose="05000000000000000000" pitchFamily="2" charset="2"/>
              <a:buChar char="ü"/>
            </a:pPr>
            <a:endParaRPr lang="en-US" sz="4400" dirty="0"/>
          </a:p>
        </p:txBody>
      </p:sp>
      <p:pic>
        <p:nvPicPr>
          <p:cNvPr id="6" name="Picture 4" descr="What to do if your milk tank has been contaminated with antibiotic  residuals - Agriland.ie">
            <a:extLst>
              <a:ext uri="{FF2B5EF4-FFF2-40B4-BE49-F238E27FC236}">
                <a16:creationId xmlns:a16="http://schemas.microsoft.com/office/drawing/2014/main" id="{0E03E119-FFCD-AE41-2048-DB1367640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546" y="2770293"/>
            <a:ext cx="3122003" cy="17561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ollectA by Breyer Jersey Cow">
            <a:extLst>
              <a:ext uri="{FF2B5EF4-FFF2-40B4-BE49-F238E27FC236}">
                <a16:creationId xmlns:a16="http://schemas.microsoft.com/office/drawing/2014/main" id="{F525EBB5-0E2D-83EC-B302-6A28E889A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250" y="4588700"/>
            <a:ext cx="2015150" cy="201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7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2DEF46-BE8D-14C3-E86E-0F9BBB04D29C}"/>
              </a:ext>
            </a:extLst>
          </p:cNvPr>
          <p:cNvSpPr/>
          <p:nvPr/>
        </p:nvSpPr>
        <p:spPr>
          <a:xfrm>
            <a:off x="3432779" y="2967335"/>
            <a:ext cx="5326523" cy="1446550"/>
          </a:xfrm>
          <a:prstGeom prst="rect">
            <a:avLst/>
          </a:prstGeom>
          <a:noFill/>
        </p:spPr>
        <p:txBody>
          <a:bodyPr wrap="none" lIns="91440" tIns="45720" rIns="91440" bIns="45720">
            <a:spAutoFit/>
          </a:bodyPr>
          <a:lstStyle/>
          <a:p>
            <a:pPr algn="ctr"/>
            <a:r>
              <a:rPr lang="en-US" sz="8800" dirty="0">
                <a:ln w="0"/>
                <a:solidFill>
                  <a:srgbClr val="FF0000"/>
                </a:solidFill>
                <a:effectLst>
                  <a:outerShdw blurRad="38100" dist="19050" dir="2700000" algn="tl" rotWithShape="0">
                    <a:schemeClr val="dk1">
                      <a:alpha val="40000"/>
                    </a:schemeClr>
                  </a:outerShdw>
                </a:effectLst>
                <a:highlight>
                  <a:srgbClr val="FFFF00"/>
                </a:highlight>
              </a:rPr>
              <a:t>Extra slides</a:t>
            </a:r>
            <a:endParaRPr lang="en-US" sz="8800" b="0" cap="none" spc="0" dirty="0">
              <a:ln w="0"/>
              <a:solidFill>
                <a:srgbClr val="FF0000"/>
              </a:solidFill>
              <a:effectLst>
                <a:outerShdw blurRad="38100" dist="19050" dir="2700000" algn="tl" rotWithShape="0">
                  <a:schemeClr val="dk1">
                    <a:alpha val="40000"/>
                  </a:schemeClr>
                </a:outerShdw>
              </a:effectLst>
              <a:highlight>
                <a:srgbClr val="FFFF00"/>
              </a:highlight>
            </a:endParaRPr>
          </a:p>
        </p:txBody>
      </p:sp>
    </p:spTree>
    <p:extLst>
      <p:ext uri="{BB962C8B-B14F-4D97-AF65-F5344CB8AC3E}">
        <p14:creationId xmlns:p14="http://schemas.microsoft.com/office/powerpoint/2010/main" val="285554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7B8FEB2E-363E-21C0-404A-6AFBCAC96359}"/>
              </a:ext>
            </a:extLst>
          </p:cNvPr>
          <p:cNvGraphicFramePr>
            <a:graphicFrameLocks noGrp="1"/>
          </p:cNvGraphicFramePr>
          <p:nvPr/>
        </p:nvGraphicFramePr>
        <p:xfrm>
          <a:off x="2653197" y="406399"/>
          <a:ext cx="6885606" cy="6216074"/>
        </p:xfrm>
        <a:graphic>
          <a:graphicData uri="http://schemas.openxmlformats.org/drawingml/2006/table">
            <a:tbl>
              <a:tblPr/>
              <a:tblGrid>
                <a:gridCol w="1142455">
                  <a:extLst>
                    <a:ext uri="{9D8B030D-6E8A-4147-A177-3AD203B41FA5}">
                      <a16:colId xmlns:a16="http://schemas.microsoft.com/office/drawing/2014/main" val="1927861822"/>
                    </a:ext>
                  </a:extLst>
                </a:gridCol>
                <a:gridCol w="658712">
                  <a:extLst>
                    <a:ext uri="{9D8B030D-6E8A-4147-A177-3AD203B41FA5}">
                      <a16:colId xmlns:a16="http://schemas.microsoft.com/office/drawing/2014/main" val="4105138434"/>
                    </a:ext>
                  </a:extLst>
                </a:gridCol>
                <a:gridCol w="946899">
                  <a:extLst>
                    <a:ext uri="{9D8B030D-6E8A-4147-A177-3AD203B41FA5}">
                      <a16:colId xmlns:a16="http://schemas.microsoft.com/office/drawing/2014/main" val="2437066025"/>
                    </a:ext>
                  </a:extLst>
                </a:gridCol>
                <a:gridCol w="1646782">
                  <a:extLst>
                    <a:ext uri="{9D8B030D-6E8A-4147-A177-3AD203B41FA5}">
                      <a16:colId xmlns:a16="http://schemas.microsoft.com/office/drawing/2014/main" val="3912415255"/>
                    </a:ext>
                  </a:extLst>
                </a:gridCol>
                <a:gridCol w="2490758">
                  <a:extLst>
                    <a:ext uri="{9D8B030D-6E8A-4147-A177-3AD203B41FA5}">
                      <a16:colId xmlns:a16="http://schemas.microsoft.com/office/drawing/2014/main" val="827174964"/>
                    </a:ext>
                  </a:extLst>
                </a:gridCol>
              </a:tblGrid>
              <a:tr h="800841">
                <a:tc gridSpan="5">
                  <a:txBody>
                    <a:bodyPr/>
                    <a:lstStyle/>
                    <a:p>
                      <a:pPr algn="l" fontAlgn="t"/>
                      <a:r>
                        <a:rPr lang="en-US" sz="1000" b="1" i="0" u="none" strike="noStrike" dirty="0">
                          <a:solidFill>
                            <a:srgbClr val="000000"/>
                          </a:solidFill>
                          <a:effectLst/>
                          <a:latin typeface="Times New Roman" panose="02020603050405020304" pitchFamily="18" charset="0"/>
                        </a:rPr>
                        <a:t>Table 4.</a:t>
                      </a:r>
                      <a:r>
                        <a:rPr lang="en-US" sz="1000" b="0" i="0" u="none" strike="noStrike" dirty="0">
                          <a:solidFill>
                            <a:srgbClr val="000000"/>
                          </a:solidFill>
                          <a:effectLst/>
                          <a:latin typeface="Times New Roman" panose="02020603050405020304" pitchFamily="18" charset="0"/>
                        </a:rPr>
                        <a:t> Agreement between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gene carriage and phenotypic susceptibility (using agar dilution) to penicillin by strain type (ST; as determined by MLST) for 30 </a:t>
                      </a:r>
                      <a:r>
                        <a:rPr lang="en-US" sz="1000" b="0" i="1" u="none" strike="noStrike" dirty="0">
                          <a:solidFill>
                            <a:srgbClr val="000000"/>
                          </a:solidFill>
                          <a:effectLst/>
                          <a:latin typeface="Times New Roman" panose="02020603050405020304" pitchFamily="18" charset="0"/>
                        </a:rPr>
                        <a:t>Staphylococcus chromogenes </a:t>
                      </a:r>
                      <a:r>
                        <a:rPr lang="en-US" sz="1000" b="0" i="0" u="none" strike="noStrike" dirty="0">
                          <a:solidFill>
                            <a:srgbClr val="000000"/>
                          </a:solidFill>
                          <a:effectLst/>
                          <a:latin typeface="Times New Roman" panose="02020603050405020304" pitchFamily="18" charset="0"/>
                        </a:rPr>
                        <a:t>isolates associated with persistent bovine intramammary infections. Isolates were defined as susceptible to penicillin if their MIC was 0.12 µg/mL or lower, and resistant if their MIC was 0.25 µg/mL (2018 Clinical &amp; Laboratory Standards Institute guidelines). N = no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Y = positive for </a:t>
                      </a:r>
                      <a:r>
                        <a:rPr lang="en-US" sz="1000" b="0" i="1" u="none" strike="noStrike" dirty="0" err="1">
                          <a:solidFill>
                            <a:srgbClr val="000000"/>
                          </a:solidFill>
                          <a:effectLst/>
                          <a:latin typeface="Times New Roman" panose="02020603050405020304" pitchFamily="18" charset="0"/>
                        </a:rPr>
                        <a:t>blaZ</a:t>
                      </a:r>
                      <a:r>
                        <a:rPr lang="en-US" sz="1000" b="0" i="1" u="none" strike="noStrike" dirty="0">
                          <a:solidFill>
                            <a:srgbClr val="000000"/>
                          </a:solidFill>
                          <a:effectLst/>
                          <a:latin typeface="Times New Roman" panose="02020603050405020304" pitchFamily="18" charset="0"/>
                        </a:rPr>
                        <a:t> </a:t>
                      </a:r>
                      <a:r>
                        <a:rPr lang="en-US" sz="1000" b="0" i="0" u="none" strike="noStrike" dirty="0">
                          <a:solidFill>
                            <a:srgbClr val="000000"/>
                          </a:solidFill>
                          <a:effectLst/>
                          <a:latin typeface="Times New Roman" panose="02020603050405020304" pitchFamily="18" charset="0"/>
                        </a:rPr>
                        <a:t>carriage; S = susceptible to penicillin; R = resistant to penicillin. </a:t>
                      </a:r>
                      <a:endParaRPr lang="en-US" sz="1000" b="1" i="0" u="none" strike="noStrike" dirty="0">
                        <a:solidFill>
                          <a:srgbClr val="000000"/>
                        </a:solidFill>
                        <a:effectLst/>
                        <a:latin typeface="Times New Roman" panose="02020603050405020304" pitchFamily="18" charset="0"/>
                      </a:endParaRPr>
                    </a:p>
                  </a:txBody>
                  <a:tcPr marL="3498" marR="3498" marT="3498"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3118945"/>
                  </a:ext>
                </a:extLst>
              </a:tr>
              <a:tr h="289643">
                <a:tc>
                  <a:txBody>
                    <a:bodyPr/>
                    <a:lstStyle/>
                    <a:p>
                      <a:pPr algn="ctr" fontAlgn="ctr"/>
                      <a:r>
                        <a:rPr lang="en-US" sz="1100" b="1" i="0" u="none" strike="noStrike" dirty="0">
                          <a:solidFill>
                            <a:srgbClr val="000000"/>
                          </a:solidFill>
                          <a:effectLst/>
                          <a:latin typeface="Times New Roman" panose="02020603050405020304" pitchFamily="18" charset="0"/>
                        </a:rPr>
                        <a:t>Isolate</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ST cluster</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1" u="none" strike="noStrike" dirty="0" err="1">
                          <a:solidFill>
                            <a:srgbClr val="000000"/>
                          </a:solidFill>
                          <a:effectLst/>
                          <a:latin typeface="Times New Roman" panose="02020603050405020304" pitchFamily="18" charset="0"/>
                        </a:rPr>
                        <a:t>blaZ</a:t>
                      </a:r>
                      <a:r>
                        <a:rPr lang="en-US" sz="1100" b="1" i="1" u="none" strike="noStrike" dirty="0">
                          <a:solidFill>
                            <a:srgbClr val="000000"/>
                          </a:solidFill>
                          <a:effectLst/>
                          <a:latin typeface="Times New Roman" panose="02020603050405020304" pitchFamily="18" charset="0"/>
                        </a:rPr>
                        <a:t> </a:t>
                      </a:r>
                      <a:r>
                        <a:rPr lang="en-US" sz="1100" b="1" i="0" u="none" strike="noStrike" dirty="0">
                          <a:solidFill>
                            <a:srgbClr val="000000"/>
                          </a:solidFill>
                          <a:effectLst/>
                          <a:latin typeface="Times New Roman" panose="02020603050405020304" pitchFamily="18" charset="0"/>
                        </a:rPr>
                        <a:t>carriage</a:t>
                      </a:r>
                      <a:endParaRPr lang="en-US" sz="1100" b="1" i="1" u="none" strike="noStrike" dirty="0">
                        <a:solidFill>
                          <a:srgbClr val="000000"/>
                        </a:solidFill>
                        <a:effectLst/>
                        <a:latin typeface="Times New Roman" panose="02020603050405020304" pitchFamily="18" charset="0"/>
                      </a:endParaRP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effectLst/>
                          <a:latin typeface="Times New Roman" panose="02020603050405020304" pitchFamily="18" charset="0"/>
                        </a:rPr>
                        <a:t>Susceptibility phenotype (penicillin)</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1688068"/>
                  </a:ext>
                </a:extLst>
              </a:tr>
              <a:tr h="170853">
                <a:tc>
                  <a:txBody>
                    <a:bodyPr/>
                    <a:lstStyle/>
                    <a:p>
                      <a:pPr algn="ctr" fontAlgn="ctr"/>
                      <a:r>
                        <a:rPr lang="en-US" sz="1000" b="0" i="0" u="none" strike="noStrike" dirty="0">
                          <a:solidFill>
                            <a:srgbClr val="000000"/>
                          </a:solidFill>
                          <a:effectLst/>
                          <a:latin typeface="Times New Roman" panose="02020603050405020304" pitchFamily="18" charset="0"/>
                        </a:rPr>
                        <a:t>assembly_3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309611941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174</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57870832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32321477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52559788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5177648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67315385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245978246"/>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95469169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33405810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77846536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669039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24926621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6843883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assembly_12</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46383497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7986985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09945814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26863756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assembly_13</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22834957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assembly_30</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845473670"/>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03318069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assembly_26</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10009004"/>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380308422"/>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assembly_29</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250533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assembly_5</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extLst>
                  <a:ext uri="{0D108BD9-81ED-4DB2-BD59-A6C34878D82A}">
                    <a16:rowId xmlns:a16="http://schemas.microsoft.com/office/drawing/2014/main" val="1657725248"/>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assembly_7</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25</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FFFFFF"/>
                          </a:solidFill>
                          <a:effectLst/>
                          <a:highlight>
                            <a:srgbClr val="00B050"/>
                          </a:highlight>
                          <a:latin typeface="Franklin Gothic Heavy" panose="020B0903020102020204" pitchFamily="34" charset="0"/>
                        </a:rPr>
                        <a:t>S</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240909169"/>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assembly_4</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extLst>
                  <a:ext uri="{0D108BD9-81ED-4DB2-BD59-A6C34878D82A}">
                    <a16:rowId xmlns:a16="http://schemas.microsoft.com/office/drawing/2014/main" val="1915489125"/>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assembly_11</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48</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116433368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51</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FF00FF"/>
                          </a:highlight>
                          <a:latin typeface="Franklin Gothic Heavy" panose="020B0903020102020204" pitchFamily="34" charset="0"/>
                        </a:rPr>
                        <a:t>Y</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FF"/>
                    </a:solidFill>
                  </a:tcPr>
                </a:tc>
                <a:tc>
                  <a:txBody>
                    <a:bodyPr/>
                    <a:lstStyle/>
                    <a:p>
                      <a:pPr algn="ctr" fontAlgn="ctr"/>
                      <a:r>
                        <a:rPr lang="en-US" sz="900" b="0" i="0" u="none" strike="noStrike">
                          <a:solidFill>
                            <a:srgbClr val="FFFFFF"/>
                          </a:solidFill>
                          <a:effectLst/>
                          <a:highlight>
                            <a:srgbClr val="FF0000"/>
                          </a:highlight>
                          <a:latin typeface="Franklin Gothic Heavy" panose="020B0903020102020204" pitchFamily="34" charset="0"/>
                        </a:rPr>
                        <a:t>R</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4138800917"/>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assembly_28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136</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2793841"/>
                  </a:ext>
                </a:extLst>
              </a:tr>
              <a:tr h="170853">
                <a:tc>
                  <a:txBody>
                    <a:bodyPr/>
                    <a:lstStyle/>
                    <a:p>
                      <a:pPr algn="ctr" fontAlgn="ctr"/>
                      <a:r>
                        <a:rPr lang="en-US" sz="1000" b="0" i="0" u="none" strike="noStrike">
                          <a:solidFill>
                            <a:srgbClr val="000000"/>
                          </a:solidFill>
                          <a:effectLst/>
                          <a:latin typeface="Times New Roman" panose="02020603050405020304" pitchFamily="18" charset="0"/>
                        </a:rPr>
                        <a:t>assembly_18</a:t>
                      </a:r>
                    </a:p>
                  </a:txBody>
                  <a:tcPr marL="3498" marR="3498" marT="3498" marB="0" anchor="ctr">
                    <a:lnL w="190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rPr>
                        <a:t>177</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ctr"/>
                      <a:r>
                        <a:rPr lang="en-US" sz="900" b="1" i="0" u="none" strike="noStrike">
                          <a:solidFill>
                            <a:srgbClr val="FFFFFF"/>
                          </a:solidFill>
                          <a:effectLst/>
                          <a:highlight>
                            <a:srgbClr val="305496"/>
                          </a:highlight>
                          <a:latin typeface="Franklin Gothic Heavy" panose="020B0903020102020204" pitchFamily="34" charset="0"/>
                        </a:rPr>
                        <a:t>N</a:t>
                      </a:r>
                    </a:p>
                  </a:txBody>
                  <a:tcPr marL="3498" marR="3498" marT="3498"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305496"/>
                    </a:solidFill>
                  </a:tcPr>
                </a:tc>
                <a:tc>
                  <a:txBody>
                    <a:bodyPr/>
                    <a:lstStyle/>
                    <a:p>
                      <a:pPr algn="ctr" fontAlgn="ctr"/>
                      <a:r>
                        <a:rPr lang="en-US" sz="900" b="0" i="0" u="none" strike="noStrike" dirty="0">
                          <a:solidFill>
                            <a:srgbClr val="000000"/>
                          </a:solidFill>
                          <a:effectLst/>
                          <a:latin typeface="Calibri" panose="020F0502020204030204" pitchFamily="34" charset="0"/>
                        </a:rPr>
                        <a:t>-</a:t>
                      </a:r>
                    </a:p>
                  </a:txBody>
                  <a:tcPr marL="3498" marR="3498" marT="3498" marB="0" anchor="ctr">
                    <a:lnL w="6350" cap="flat" cmpd="sng" algn="ctr">
                      <a:solidFill>
                        <a:srgbClr val="000000"/>
                      </a:solidFill>
                      <a:prstDash val="dot"/>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8063815"/>
                  </a:ext>
                </a:extLst>
              </a:tr>
            </a:tbl>
          </a:graphicData>
        </a:graphic>
      </p:graphicFrame>
    </p:spTree>
    <p:extLst>
      <p:ext uri="{BB962C8B-B14F-4D97-AF65-F5344CB8AC3E}">
        <p14:creationId xmlns:p14="http://schemas.microsoft.com/office/powerpoint/2010/main" val="1344771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736B181-60C7-88B9-F948-0205A44897A6}"/>
              </a:ext>
            </a:extLst>
          </p:cNvPr>
          <p:cNvGraphicFramePr>
            <a:graphicFrameLocks noGrp="1"/>
          </p:cNvGraphicFramePr>
          <p:nvPr/>
        </p:nvGraphicFramePr>
        <p:xfrm>
          <a:off x="3838575" y="1668843"/>
          <a:ext cx="4514850" cy="3275013"/>
        </p:xfrm>
        <a:graphic>
          <a:graphicData uri="http://schemas.openxmlformats.org/drawingml/2006/table">
            <a:tbl>
              <a:tblPr firstRow="1" firstCol="1" bandRow="1"/>
              <a:tblGrid>
                <a:gridCol w="1033145">
                  <a:extLst>
                    <a:ext uri="{9D8B030D-6E8A-4147-A177-3AD203B41FA5}">
                      <a16:colId xmlns:a16="http://schemas.microsoft.com/office/drawing/2014/main" val="2435402745"/>
                    </a:ext>
                  </a:extLst>
                </a:gridCol>
                <a:gridCol w="1033145">
                  <a:extLst>
                    <a:ext uri="{9D8B030D-6E8A-4147-A177-3AD203B41FA5}">
                      <a16:colId xmlns:a16="http://schemas.microsoft.com/office/drawing/2014/main" val="3344956256"/>
                    </a:ext>
                  </a:extLst>
                </a:gridCol>
                <a:gridCol w="2448560">
                  <a:extLst>
                    <a:ext uri="{9D8B030D-6E8A-4147-A177-3AD203B41FA5}">
                      <a16:colId xmlns:a16="http://schemas.microsoft.com/office/drawing/2014/main" val="469961777"/>
                    </a:ext>
                  </a:extLst>
                </a:gridCol>
              </a:tblGrid>
              <a:tr h="337185">
                <a:tc gridSpan="3">
                  <a:txBody>
                    <a:bodyPr/>
                    <a:lstStyle/>
                    <a:p>
                      <a:pPr marL="0" marR="0">
                        <a:lnSpc>
                          <a:spcPct val="107000"/>
                        </a:lnSpc>
                        <a:spcBef>
                          <a:spcPts val="0"/>
                        </a:spcBef>
                        <a:spcAft>
                          <a:spcPts val="0"/>
                        </a:spcAft>
                      </a:pP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3. </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blaZ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gene carriage by strain type (as determined by multilocus sequence typing) and ST cluster for 30 </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isolates associated</a:t>
                      </a:r>
                      <a:r>
                        <a:rPr lang="en-US" sz="12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persistent bovine intramammary infections.</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1432747"/>
                  </a:ext>
                </a:extLst>
              </a:tr>
              <a:tr h="411480">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Strain type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ST cluster</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Prop. isolates + for </a:t>
                      </a:r>
                      <a:r>
                        <a:rPr lang="en-US" sz="1200" i="1" kern="100">
                          <a:effectLst/>
                          <a:latin typeface="Times New Roman" panose="02020603050405020304" pitchFamily="18" charset="0"/>
                          <a:ea typeface="Calibri" panose="020F0502020204030204" pitchFamily="34" charset="0"/>
                          <a:cs typeface="Times New Roman" panose="02020603050405020304" pitchFamily="18" charset="0"/>
                        </a:rPr>
                        <a:t>blaZ </a:t>
                      </a: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469225268"/>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4/9 (44%)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349090054"/>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49207042"/>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3/3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52911541"/>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27469561"/>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2/2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689124932"/>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 (100%)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402932370"/>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793965358"/>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184309454"/>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0214386"/>
                  </a:ext>
                </a:extLst>
              </a:tr>
              <a:tr h="22860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177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 (0%)</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606023070"/>
                  </a:ext>
                </a:extLst>
              </a:tr>
            </a:tbl>
          </a:graphicData>
        </a:graphic>
      </p:graphicFrame>
    </p:spTree>
    <p:extLst>
      <p:ext uri="{BB962C8B-B14F-4D97-AF65-F5344CB8AC3E}">
        <p14:creationId xmlns:p14="http://schemas.microsoft.com/office/powerpoint/2010/main" val="3997892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1EF71-511F-497F-B78E-99ABB76ECCA0}"/>
              </a:ext>
            </a:extLst>
          </p:cNvPr>
          <p:cNvSpPr txBox="1"/>
          <p:nvPr/>
        </p:nvSpPr>
        <p:spPr>
          <a:xfrm>
            <a:off x="153674" y="4733542"/>
            <a:ext cx="12185082" cy="218521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Caitlin Jeffrey, DVM</a:t>
            </a:r>
          </a:p>
          <a:p>
            <a:pPr defTabSz="914400">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Dissertation presentation</a:t>
            </a:r>
            <a:r>
              <a:rPr lang="en-US" sz="2400" b="1" i="1" dirty="0">
                <a:solidFill>
                  <a:prstClr val="black"/>
                </a:solidFill>
                <a:latin typeface="Calibri" panose="020F0502020204030204"/>
              </a:rPr>
              <a:t>, August 26</a:t>
            </a:r>
            <a:r>
              <a:rPr lang="en-US" sz="2400" b="1" i="1" baseline="30000" dirty="0">
                <a:solidFill>
                  <a:prstClr val="black"/>
                </a:solidFill>
                <a:latin typeface="Calibri" panose="020F0502020204030204"/>
              </a:rPr>
              <a:t>th</a:t>
            </a:r>
            <a:r>
              <a:rPr lang="en-US" sz="2400" b="1" i="1" dirty="0">
                <a:solidFill>
                  <a:prstClr val="black"/>
                </a:solidFill>
                <a:latin typeface="Calibri" panose="020F0502020204030204"/>
              </a:rPr>
              <a:t>, 2024</a:t>
            </a:r>
            <a:endParaRPr kumimoji="0" lang="en-US" sz="2400" b="1" i="1" u="none" strike="noStrike" kern="1200" cap="none" spc="0" normalizeH="0" baseline="0" noProof="0" dirty="0">
              <a:ln>
                <a:noFill/>
              </a:ln>
              <a:solidFill>
                <a:prstClr val="black"/>
              </a:solidFill>
              <a:uLnTx/>
              <a:uFillTx/>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34DCAF4-1080-FD50-528D-35DF6C2E647E}"/>
              </a:ext>
            </a:extLst>
          </p:cNvPr>
          <p:cNvCxnSpPr>
            <a:cxnSpLocks/>
          </p:cNvCxnSpPr>
          <p:nvPr/>
        </p:nvCxnSpPr>
        <p:spPr>
          <a:xfrm>
            <a:off x="20489" y="4561257"/>
            <a:ext cx="7855183" cy="0"/>
          </a:xfrm>
          <a:prstGeom prst="line">
            <a:avLst/>
          </a:prstGeom>
          <a:ln w="762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E2F6D9EC-100E-9850-123F-BB46301E75F1}"/>
              </a:ext>
            </a:extLst>
          </p:cNvPr>
          <p:cNvPicPr>
            <a:picLocks noChangeAspect="1"/>
          </p:cNvPicPr>
          <p:nvPr/>
        </p:nvPicPr>
        <p:blipFill>
          <a:blip r:embed="rId3"/>
          <a:stretch>
            <a:fillRect/>
          </a:stretch>
        </p:blipFill>
        <p:spPr>
          <a:xfrm>
            <a:off x="2375289" y="233953"/>
            <a:ext cx="7441421" cy="4185800"/>
          </a:xfrm>
          <a:prstGeom prst="rect">
            <a:avLst/>
          </a:prstGeom>
        </p:spPr>
      </p:pic>
      <p:pic>
        <p:nvPicPr>
          <p:cNvPr id="9" name="Picture 8">
            <a:extLst>
              <a:ext uri="{FF2B5EF4-FFF2-40B4-BE49-F238E27FC236}">
                <a16:creationId xmlns:a16="http://schemas.microsoft.com/office/drawing/2014/main" id="{CB39305A-AF9A-1E62-E856-95B8CADC0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631" y="3033521"/>
            <a:ext cx="5411536" cy="3043989"/>
          </a:xfrm>
          <a:prstGeom prst="rect">
            <a:avLst/>
          </a:prstGeom>
        </p:spPr>
      </p:pic>
    </p:spTree>
    <p:extLst>
      <p:ext uri="{BB962C8B-B14F-4D97-AF65-F5344CB8AC3E}">
        <p14:creationId xmlns:p14="http://schemas.microsoft.com/office/powerpoint/2010/main" val="1511361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41EF71-511F-497F-B78E-99ABB76ECCA0}"/>
              </a:ext>
            </a:extLst>
          </p:cNvPr>
          <p:cNvSpPr txBox="1"/>
          <p:nvPr/>
        </p:nvSpPr>
        <p:spPr>
          <a:xfrm>
            <a:off x="153674" y="4733542"/>
            <a:ext cx="12185082" cy="218521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Udder health on organic dairy farms in Vermont: a focus on the epidemiology of staphylococci causing intramammary infections in dairy cattle</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Caitlin Jeffrey, DVM</a:t>
            </a:r>
          </a:p>
          <a:p>
            <a:pPr defTabSz="914400">
              <a:defRPr/>
            </a:pPr>
            <a:r>
              <a:rPr kumimoji="0" lang="en-US" sz="2400" b="1" i="1" u="none" strike="noStrike" kern="1200" cap="none" spc="0" normalizeH="0" baseline="0" noProof="0" dirty="0">
                <a:ln>
                  <a:noFill/>
                </a:ln>
                <a:solidFill>
                  <a:prstClr val="black"/>
                </a:solidFill>
                <a:uLnTx/>
                <a:uFillTx/>
                <a:latin typeface="Calibri" panose="020F0502020204030204"/>
                <a:ea typeface="+mn-ea"/>
                <a:cs typeface="+mn-cs"/>
              </a:rPr>
              <a:t>Dissertation presentation</a:t>
            </a:r>
            <a:r>
              <a:rPr lang="en-US" sz="2400" b="1" i="1" dirty="0">
                <a:solidFill>
                  <a:prstClr val="black"/>
                </a:solidFill>
                <a:latin typeface="Calibri" panose="020F0502020204030204"/>
              </a:rPr>
              <a:t>, August 26</a:t>
            </a:r>
            <a:r>
              <a:rPr lang="en-US" sz="2400" b="1" i="1" baseline="30000" dirty="0">
                <a:solidFill>
                  <a:prstClr val="black"/>
                </a:solidFill>
                <a:latin typeface="Calibri" panose="020F0502020204030204"/>
              </a:rPr>
              <a:t>th</a:t>
            </a:r>
            <a:r>
              <a:rPr lang="en-US" sz="2400" b="1" i="1" dirty="0">
                <a:solidFill>
                  <a:prstClr val="black"/>
                </a:solidFill>
                <a:latin typeface="Calibri" panose="020F0502020204030204"/>
              </a:rPr>
              <a:t>, 2024</a:t>
            </a:r>
            <a:endParaRPr kumimoji="0" lang="en-US" sz="2400" b="1" i="1" u="none" strike="noStrike" kern="1200" cap="none" spc="0" normalizeH="0" baseline="0" noProof="0" dirty="0">
              <a:ln>
                <a:noFill/>
              </a:ln>
              <a:solidFill>
                <a:prstClr val="black"/>
              </a:solidFill>
              <a:uLnTx/>
              <a:uFillTx/>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834DCAF4-1080-FD50-528D-35DF6C2E647E}"/>
              </a:ext>
            </a:extLst>
          </p:cNvPr>
          <p:cNvCxnSpPr>
            <a:cxnSpLocks/>
          </p:cNvCxnSpPr>
          <p:nvPr/>
        </p:nvCxnSpPr>
        <p:spPr>
          <a:xfrm>
            <a:off x="20489" y="4561257"/>
            <a:ext cx="7855183" cy="0"/>
          </a:xfrm>
          <a:prstGeom prst="line">
            <a:avLst/>
          </a:prstGeom>
          <a:ln w="7620">
            <a:solidFill>
              <a:schemeClr val="bg1">
                <a:lumMod val="65000"/>
              </a:schemeClr>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3" name="Picture 2" descr="grazing.jpg">
            <a:extLst>
              <a:ext uri="{FF2B5EF4-FFF2-40B4-BE49-F238E27FC236}">
                <a16:creationId xmlns:a16="http://schemas.microsoft.com/office/drawing/2014/main" id="{A643CE9F-F15C-636C-5B19-58FA794E2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342" y="179879"/>
            <a:ext cx="6363315" cy="42337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A609BE-BDAB-5452-6261-1D0B7DBC6AB9}"/>
              </a:ext>
            </a:extLst>
          </p:cNvPr>
          <p:cNvSpPr txBox="1"/>
          <p:nvPr/>
        </p:nvSpPr>
        <p:spPr>
          <a:xfrm>
            <a:off x="7875672" y="4422269"/>
            <a:ext cx="1429830"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prstClr val="black"/>
                </a:solidFill>
                <a:effectLst/>
                <a:uLnTx/>
                <a:uFillTx/>
                <a:latin typeface="Calibri" panose="020F0502020204030204"/>
                <a:ea typeface="+mn-ea"/>
                <a:cs typeface="+mn-cs"/>
              </a:rPr>
              <a:t>Photo: M. Webb</a:t>
            </a:r>
          </a:p>
        </p:txBody>
      </p:sp>
    </p:spTree>
    <p:extLst>
      <p:ext uri="{BB962C8B-B14F-4D97-AF65-F5344CB8AC3E}">
        <p14:creationId xmlns:p14="http://schemas.microsoft.com/office/powerpoint/2010/main" val="1311935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29774BF-2EC9-49D1-A514-878331E3D0EA}"/>
              </a:ext>
            </a:extLst>
          </p:cNvPr>
          <p:cNvGrpSpPr/>
          <p:nvPr/>
        </p:nvGrpSpPr>
        <p:grpSpPr>
          <a:xfrm>
            <a:off x="6333599" y="1325495"/>
            <a:ext cx="3763077" cy="2673132"/>
            <a:chOff x="6671971" y="1892720"/>
            <a:chExt cx="4729730" cy="3278265"/>
          </a:xfrm>
        </p:grpSpPr>
        <p:pic>
          <p:nvPicPr>
            <p:cNvPr id="2" name="Picture 2" descr="Image result for stony pond farm 336 emch rd">
              <a:extLst>
                <a:ext uri="{FF2B5EF4-FFF2-40B4-BE49-F238E27FC236}">
                  <a16:creationId xmlns:a16="http://schemas.microsoft.com/office/drawing/2014/main" id="{D2940343-A6C9-4785-91B4-8833EADDF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971" y="1892720"/>
              <a:ext cx="4608840" cy="30725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E4CC45-4E93-4A1D-B9C7-922EBEFCD6BE}"/>
                </a:ext>
              </a:extLst>
            </p:cNvPr>
            <p:cNvSpPr txBox="1"/>
            <p:nvPr/>
          </p:nvSpPr>
          <p:spPr>
            <a:xfrm>
              <a:off x="9505241" y="4935525"/>
              <a:ext cx="1896460" cy="2354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M. Webb</a:t>
              </a:r>
            </a:p>
          </p:txBody>
        </p:sp>
      </p:grpSp>
      <p:sp>
        <p:nvSpPr>
          <p:cNvPr id="6" name="Title 1">
            <a:extLst>
              <a:ext uri="{FF2B5EF4-FFF2-40B4-BE49-F238E27FC236}">
                <a16:creationId xmlns:a16="http://schemas.microsoft.com/office/drawing/2014/main" id="{9192B025-416A-B3EE-6570-F2048879E2B0}"/>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Study overview</a:t>
            </a:r>
          </a:p>
        </p:txBody>
      </p:sp>
      <p:sp>
        <p:nvSpPr>
          <p:cNvPr id="7" name="Content Placeholder 3">
            <a:extLst>
              <a:ext uri="{FF2B5EF4-FFF2-40B4-BE49-F238E27FC236}">
                <a16:creationId xmlns:a16="http://schemas.microsoft.com/office/drawing/2014/main" id="{C6B57FFE-F51D-69FA-DFDB-EFAFFE624F22}"/>
              </a:ext>
            </a:extLst>
          </p:cNvPr>
          <p:cNvSpPr txBox="1">
            <a:spLocks/>
          </p:cNvSpPr>
          <p:nvPr/>
        </p:nvSpPr>
        <p:spPr>
          <a:xfrm>
            <a:off x="2050401" y="4060612"/>
            <a:ext cx="8091197" cy="2210879"/>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lnSpc>
                <a:spcPct val="100000"/>
              </a:lnSpc>
              <a:buSzPct val="75000"/>
              <a:buNone/>
            </a:pPr>
            <a:r>
              <a:rPr lang="en-US" sz="2400" b="1" i="1" dirty="0">
                <a:latin typeface="Calibri" panose="020F0502020204030204" pitchFamily="34" charset="0"/>
                <a:ea typeface="Calibri" panose="020F0502020204030204" pitchFamily="34" charset="0"/>
              </a:rPr>
              <a:t>Inclusion criteria for herds:</a:t>
            </a:r>
          </a:p>
          <a:p>
            <a:pPr lvl="1">
              <a:lnSpc>
                <a:spcPct val="100000"/>
              </a:lnSpc>
              <a:buSzPct val="75000"/>
              <a:buFont typeface="Wingdings" panose="05000000000000000000" pitchFamily="2" charset="2"/>
              <a:buChar char="§"/>
            </a:pPr>
            <a:r>
              <a:rPr lang="en-US" sz="2000" i="1" dirty="0">
                <a:solidFill>
                  <a:sysClr val="windowText" lastClr="000000"/>
                </a:solidFill>
                <a:latin typeface="Calibri" panose="020F0502020204030204"/>
              </a:rPr>
              <a:t>Certified organic dairy</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Milking between 35 and 120 cows</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Utilizing a tiestall with shavings OR a bedded pack system</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2" name="Picture 4" descr="A cow walks a snow-covered field.">
            <a:extLst>
              <a:ext uri="{FF2B5EF4-FFF2-40B4-BE49-F238E27FC236}">
                <a16:creationId xmlns:a16="http://schemas.microsoft.com/office/drawing/2014/main" id="{CD826AE8-E006-28A5-37DA-A4B6CB57FA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785"/>
          <a:stretch/>
        </p:blipFill>
        <p:spPr bwMode="auto">
          <a:xfrm>
            <a:off x="2095324" y="1360137"/>
            <a:ext cx="3948864" cy="23726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2377B46-E562-18BD-A5FE-15680993140D}"/>
              </a:ext>
            </a:extLst>
          </p:cNvPr>
          <p:cNvSpPr txBox="1"/>
          <p:nvPr/>
        </p:nvSpPr>
        <p:spPr>
          <a:xfrm>
            <a:off x="4617662" y="3732828"/>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O</a:t>
            </a: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rganicvalley.coop</a:t>
            </a:r>
          </a:p>
        </p:txBody>
      </p:sp>
    </p:spTree>
    <p:extLst>
      <p:ext uri="{BB962C8B-B14F-4D97-AF65-F5344CB8AC3E}">
        <p14:creationId xmlns:p14="http://schemas.microsoft.com/office/powerpoint/2010/main" val="3684801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FBEEBB8E-7862-9729-9030-5E05212608DB}"/>
              </a:ext>
            </a:extLst>
          </p:cNvPr>
          <p:cNvGraphicFramePr>
            <a:graphicFrameLocks noGrp="1"/>
          </p:cNvGraphicFramePr>
          <p:nvPr/>
        </p:nvGraphicFramePr>
        <p:xfrm>
          <a:off x="510988" y="295836"/>
          <a:ext cx="7361822" cy="5881137"/>
        </p:xfrm>
        <a:graphic>
          <a:graphicData uri="http://schemas.openxmlformats.org/drawingml/2006/table">
            <a:tbl>
              <a:tblPr firstRow="1" firstCol="1" bandRow="1"/>
              <a:tblGrid>
                <a:gridCol w="150573">
                  <a:extLst>
                    <a:ext uri="{9D8B030D-6E8A-4147-A177-3AD203B41FA5}">
                      <a16:colId xmlns:a16="http://schemas.microsoft.com/office/drawing/2014/main" val="500347511"/>
                    </a:ext>
                  </a:extLst>
                </a:gridCol>
                <a:gridCol w="100528">
                  <a:extLst>
                    <a:ext uri="{9D8B030D-6E8A-4147-A177-3AD203B41FA5}">
                      <a16:colId xmlns:a16="http://schemas.microsoft.com/office/drawing/2014/main" val="548337326"/>
                    </a:ext>
                  </a:extLst>
                </a:gridCol>
                <a:gridCol w="1037407">
                  <a:extLst>
                    <a:ext uri="{9D8B030D-6E8A-4147-A177-3AD203B41FA5}">
                      <a16:colId xmlns:a16="http://schemas.microsoft.com/office/drawing/2014/main" val="3500926662"/>
                    </a:ext>
                  </a:extLst>
                </a:gridCol>
                <a:gridCol w="467178">
                  <a:extLst>
                    <a:ext uri="{9D8B030D-6E8A-4147-A177-3AD203B41FA5}">
                      <a16:colId xmlns:a16="http://schemas.microsoft.com/office/drawing/2014/main" val="1718620480"/>
                    </a:ext>
                  </a:extLst>
                </a:gridCol>
                <a:gridCol w="467178">
                  <a:extLst>
                    <a:ext uri="{9D8B030D-6E8A-4147-A177-3AD203B41FA5}">
                      <a16:colId xmlns:a16="http://schemas.microsoft.com/office/drawing/2014/main" val="941152126"/>
                    </a:ext>
                  </a:extLst>
                </a:gridCol>
                <a:gridCol w="467178">
                  <a:extLst>
                    <a:ext uri="{9D8B030D-6E8A-4147-A177-3AD203B41FA5}">
                      <a16:colId xmlns:a16="http://schemas.microsoft.com/office/drawing/2014/main" val="1139752786"/>
                    </a:ext>
                  </a:extLst>
                </a:gridCol>
                <a:gridCol w="467178">
                  <a:extLst>
                    <a:ext uri="{9D8B030D-6E8A-4147-A177-3AD203B41FA5}">
                      <a16:colId xmlns:a16="http://schemas.microsoft.com/office/drawing/2014/main" val="4118973368"/>
                    </a:ext>
                  </a:extLst>
                </a:gridCol>
                <a:gridCol w="467178">
                  <a:extLst>
                    <a:ext uri="{9D8B030D-6E8A-4147-A177-3AD203B41FA5}">
                      <a16:colId xmlns:a16="http://schemas.microsoft.com/office/drawing/2014/main" val="3784794422"/>
                    </a:ext>
                  </a:extLst>
                </a:gridCol>
                <a:gridCol w="467178">
                  <a:extLst>
                    <a:ext uri="{9D8B030D-6E8A-4147-A177-3AD203B41FA5}">
                      <a16:colId xmlns:a16="http://schemas.microsoft.com/office/drawing/2014/main" val="785030807"/>
                    </a:ext>
                  </a:extLst>
                </a:gridCol>
                <a:gridCol w="467178">
                  <a:extLst>
                    <a:ext uri="{9D8B030D-6E8A-4147-A177-3AD203B41FA5}">
                      <a16:colId xmlns:a16="http://schemas.microsoft.com/office/drawing/2014/main" val="2019030382"/>
                    </a:ext>
                  </a:extLst>
                </a:gridCol>
                <a:gridCol w="467178">
                  <a:extLst>
                    <a:ext uri="{9D8B030D-6E8A-4147-A177-3AD203B41FA5}">
                      <a16:colId xmlns:a16="http://schemas.microsoft.com/office/drawing/2014/main" val="3414672595"/>
                    </a:ext>
                  </a:extLst>
                </a:gridCol>
                <a:gridCol w="467178">
                  <a:extLst>
                    <a:ext uri="{9D8B030D-6E8A-4147-A177-3AD203B41FA5}">
                      <a16:colId xmlns:a16="http://schemas.microsoft.com/office/drawing/2014/main" val="1592054320"/>
                    </a:ext>
                  </a:extLst>
                </a:gridCol>
                <a:gridCol w="467178">
                  <a:extLst>
                    <a:ext uri="{9D8B030D-6E8A-4147-A177-3AD203B41FA5}">
                      <a16:colId xmlns:a16="http://schemas.microsoft.com/office/drawing/2014/main" val="1235291742"/>
                    </a:ext>
                  </a:extLst>
                </a:gridCol>
                <a:gridCol w="467178">
                  <a:extLst>
                    <a:ext uri="{9D8B030D-6E8A-4147-A177-3AD203B41FA5}">
                      <a16:colId xmlns:a16="http://schemas.microsoft.com/office/drawing/2014/main" val="1044194776"/>
                    </a:ext>
                  </a:extLst>
                </a:gridCol>
                <a:gridCol w="467178">
                  <a:extLst>
                    <a:ext uri="{9D8B030D-6E8A-4147-A177-3AD203B41FA5}">
                      <a16:colId xmlns:a16="http://schemas.microsoft.com/office/drawing/2014/main" val="3114381878"/>
                    </a:ext>
                  </a:extLst>
                </a:gridCol>
                <a:gridCol w="467178">
                  <a:extLst>
                    <a:ext uri="{9D8B030D-6E8A-4147-A177-3AD203B41FA5}">
                      <a16:colId xmlns:a16="http://schemas.microsoft.com/office/drawing/2014/main" val="4033670506"/>
                    </a:ext>
                  </a:extLst>
                </a:gridCol>
              </a:tblGrid>
              <a:tr h="366596">
                <a:tc gridSpan="16">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1. Quarter-level prevalence of pathogens </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(or grouping of similar pathogens)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causing intramammary infections [median (range)] by farm, stratified by facility type. </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3,332 q</a:t>
                      </a: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uarter-level observations were collected</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from </a:t>
                      </a: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1,456 quarters belonging to 382 cows</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3906029"/>
                  </a:ext>
                </a:extLst>
              </a:tr>
              <a:tr h="164096">
                <a:tc gridSpan="3">
                  <a:txBody>
                    <a:bodyPr/>
                    <a:lstStyle/>
                    <a:p>
                      <a:pPr>
                        <a:lnSpc>
                          <a:spcPct val="107000"/>
                        </a:lnSpc>
                      </a:pPr>
                      <a:endParaRPr lang="en-US" sz="400" kern="100">
                        <a:effectLst/>
                        <a:latin typeface="Times New Roman" panose="02020603050405020304" pitchFamily="18"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TS avg.</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BP avg.</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Overall</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945150668"/>
                  </a:ext>
                </a:extLst>
              </a:tr>
              <a:tr h="83930">
                <a:tc gridSpan="3">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Num. farm visits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568462331"/>
                  </a:ext>
                </a:extLst>
              </a:tr>
              <a:tr h="83930">
                <a:tc gridSpan="3">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Pathogen (group)</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532961241"/>
                  </a:ext>
                </a:extLst>
              </a:tr>
              <a:tr h="217955">
                <a:tc>
                  <a:txBody>
                    <a:bodyPr/>
                    <a:lstStyle/>
                    <a:p>
                      <a:pPr>
                        <a:lnSpc>
                          <a:spcPct val="107000"/>
                        </a:lnSpc>
                      </a:pPr>
                      <a:endParaRPr lang="en-US" sz="400" kern="100">
                        <a:effectLst/>
                        <a:latin typeface="Times New Roman" panose="02020603050405020304" pitchFamily="18"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aureus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3.5 (3.1-4)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1.9 (1.7-2.4)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4 (3.4-4.1)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3.5 (3.2-3.9)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0.9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3.2 (0.9-4.1)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4.8 (4.7-8.4)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13.1 (11.7-14.1)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0.8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1.3 (0.9-1.7)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2.6 (0-14.1)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3.2 (0-14.1)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extLst>
                  <a:ext uri="{0D108BD9-81ED-4DB2-BD59-A6C34878D82A}">
                    <a16:rowId xmlns:a16="http://schemas.microsoft.com/office/drawing/2014/main" val="2353449599"/>
                  </a:ext>
                </a:extLst>
              </a:tr>
              <a:tr h="21795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Non-</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aureus</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staphylococci and mammaliicocci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 (9.7-10.4)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19.6 (16.7-23.2)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(22.3-25.6)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15.8 (14.2-18.5)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20.4 (19-24.5)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 (9.7-25.6)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24.8 (21.9-39.8)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14.1 (12.8-18.2)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23.6 (21.9-25.5)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19.4 (17.6-21.1)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20.6 (19.4-22.4)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21.1 (12.8-39.8)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tc>
                  <a:txBody>
                    <a:bodyPr/>
                    <a:lstStyle/>
                    <a:p>
                      <a:pPr marL="0" marR="0" algn="ctr">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 (9.7-39.8)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lnL>
                      <a:noFill/>
                    </a:lnL>
                    <a:lnR>
                      <a:noFill/>
                    </a:lnR>
                    <a:lnT>
                      <a:noFill/>
                    </a:lnT>
                    <a:lnB>
                      <a:noFill/>
                    </a:lnB>
                    <a:noFill/>
                  </a:tcPr>
                </a:tc>
                <a:extLst>
                  <a:ext uri="{0D108BD9-81ED-4DB2-BD59-A6C34878D82A}">
                    <a16:rowId xmlns:a16="http://schemas.microsoft.com/office/drawing/2014/main" val="9953769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agnetis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(1.8-2.1)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(0.8-3.6)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(0-3.6)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22583308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auricularis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66640623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capitis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4259235923"/>
                  </a:ext>
                </a:extLst>
              </a:tr>
              <a:tr h="21795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 (5.3-6.3)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13.1 (11.7-15.9)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16.2 (14.9-16.8)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8.8 (7.1-8.9)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15.5 (13.8-15.5)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13.1 (5.3-16.8)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15.2 (13.3-21.7)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7.8 (6.5-10.1)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19.5 (17.5-21.8)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15.9 (14.3-17.4)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16.8 (16.1-17.6)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16.1 (6.5-21.8)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14.6 (5.3-21.8)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304417430"/>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cohnii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74031020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devriesei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 (1.7-2.7)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45506316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epidermidis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4144649335"/>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equorum</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 (1.7-3.7)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35258624"/>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gallinarum</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557439585"/>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haemolyticus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(1.6-1.8)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3.1 (2.4-4.8)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(2.1-3.3)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 (2.7-3.5)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2.7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863236936"/>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hominis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013927970"/>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hyicus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1222009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pseudintermedius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803472988"/>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saprophyticus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911411671"/>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simulans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3.2 (2.5-4.3)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3.2 (3.1-3.5)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(2.3-2.4)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1.5 (0.8-1.9)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785570093"/>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succinus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79584551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warneri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2.5 (2.4-2.6)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(1.6-1.8)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(0.8-2.4)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72102097"/>
                  </a:ext>
                </a:extLst>
              </a:tr>
              <a:tr h="143635">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Staphylococcus xylosus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944642184"/>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fleurettii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12269731"/>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sciuri</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562574804"/>
                  </a:ext>
                </a:extLst>
              </a:tr>
              <a:tr h="83930">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Mammaliicoccus vitilinus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92312096"/>
                  </a:ext>
                </a:extLst>
              </a:tr>
              <a:tr h="14363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dysgalactiae</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 (2.8-7.3)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1.7 (0.8-1.7)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(1.1-2)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(0-7.3)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367262233"/>
                  </a:ext>
                </a:extLst>
              </a:tr>
              <a:tr h="143635">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uberis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 (5-6.1)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(4-5.1)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(2.4-2.6)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(0.9-6.1)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3.6 (3.2-5.5)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4.2 (1.1-6.1)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(1.8-3.5)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5.3 (4-5.6)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3.6 (0-6.1)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3.4 (0-6.1)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40914023"/>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(0-3.7)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(0-4.8)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361221140"/>
                  </a:ext>
                </a:extLst>
              </a:tr>
              <a:tr h="21795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streptococcal and streptococcal-like organisms</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930677320"/>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Corynebacterium</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(0.9-6.3)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7.5 (6.7-11)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2.4 (0.8-2.6)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(0-11)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(0-8.4)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11.5 (5.3-20.2)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0.4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963421207"/>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Kocuria</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spp.</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1.6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(0-3.5)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68660619"/>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gram-positive bacteria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(0.9-1)</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(0-1.6)</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 (1-4.3)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 (0.8-1.8)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(0-4.3)</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824990966"/>
                  </a:ext>
                </a:extLst>
              </a:tr>
              <a:tr h="143635">
                <a:tc>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Coliforms</a:t>
                      </a: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 (1-2)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1.8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(0-2.4)</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3649364906"/>
                  </a:ext>
                </a:extLst>
              </a:tr>
              <a:tr h="143635">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gram-negative bacteria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(0.8-1.2)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0.9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0.5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0.8 (0-1.7)</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(0-0.9)</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686041898"/>
                  </a:ext>
                </a:extLst>
              </a:tr>
              <a:tr h="83930">
                <a:tc>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Candida rugosa</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(0-1.2)</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1571255483"/>
                  </a:ext>
                </a:extLst>
              </a:tr>
              <a:tr h="83930">
                <a:tc>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Unable to be identified</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3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 (0-0.8)</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extLst>
                  <a:ext uri="{0D108BD9-81ED-4DB2-BD59-A6C34878D82A}">
                    <a16:rowId xmlns:a16="http://schemas.microsoft.com/office/drawing/2014/main" val="221988246"/>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Aerococcus viridans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78608552"/>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Other streptococcal and streptococcal-like organisms not listed separately: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Streptococcus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(genus-level identification only)</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Streptococcus canis, Enterococcus saccharolyticus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70307521"/>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Corynebacterium</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 amycolatum, C. callunae, C. casei, C. confusum, C. glutamicum, C. stationis, C. ulcerans, C. variabile, C. xerosis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5800140"/>
                  </a:ext>
                </a:extLst>
              </a:tr>
              <a:tr h="83930">
                <a:tc gridSpan="16">
                  <a:txBody>
                    <a:bodyPr/>
                    <a:lstStyle/>
                    <a:p>
                      <a:pPr marL="0" marR="0">
                        <a:lnSpc>
                          <a:spcPct val="107000"/>
                        </a:lnSpc>
                        <a:spcBef>
                          <a:spcPts val="0"/>
                        </a:spcBef>
                        <a:spcAft>
                          <a:spcPts val="0"/>
                        </a:spcAft>
                      </a:pPr>
                      <a:r>
                        <a:rPr lang="en-US" sz="300" kern="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100">
                          <a:effectLst/>
                          <a:latin typeface="Times New Roman" panose="02020603050405020304" pitchFamily="18" charset="0"/>
                          <a:ea typeface="Calibri" panose="020F0502020204030204" pitchFamily="34" charset="0"/>
                          <a:cs typeface="Times New Roman" panose="02020603050405020304" pitchFamily="18" charset="0"/>
                        </a:rPr>
                        <a:t>K</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ocuria </a:t>
                      </a:r>
                      <a:r>
                        <a:rPr lang="en-US" sz="3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Kocuria</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carniphila, Kocuria</a:t>
                      </a:r>
                      <a:r>
                        <a:rPr lang="en-US" sz="3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300" i="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palustris</a:t>
                      </a:r>
                      <a:endParaRPr lang="en-US" sz="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7517729"/>
                  </a:ext>
                </a:extLst>
              </a:tr>
              <a:tr h="83930">
                <a:tc gridSpan="16">
                  <a:txBody>
                    <a:bodyPr/>
                    <a:lstStyle/>
                    <a:p>
                      <a:pPr marL="0" marR="0">
                        <a:lnSpc>
                          <a:spcPct val="107000"/>
                        </a:lnSpc>
                        <a:spcBef>
                          <a:spcPts val="0"/>
                        </a:spcBef>
                        <a:spcAft>
                          <a:spcPts val="0"/>
                        </a:spcAft>
                      </a:pPr>
                      <a:r>
                        <a:rPr lang="en-US" sz="3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Enterobacter </a:t>
                      </a:r>
                      <a:r>
                        <a:rPr lang="en-US" sz="3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 (genus-level identification only), </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Escherichia coli, Klebsiella aerogenes, Klebsiella pneumoniae,</a:t>
                      </a:r>
                      <a:r>
                        <a:rPr lang="en-US" sz="300" i="1" kern="100" dirty="0">
                          <a:effectLst/>
                          <a:latin typeface="Times New Roman" panose="02020603050405020304" pitchFamily="18" charset="0"/>
                          <a:ea typeface="Calibri" panose="020F0502020204030204" pitchFamily="34" charset="0"/>
                          <a:cs typeface="Times New Roman" panose="02020603050405020304" pitchFamily="18" charset="0"/>
                        </a:rPr>
                        <a:t> K</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lebsiella </a:t>
                      </a:r>
                      <a:r>
                        <a:rPr lang="en-US" sz="300" i="1"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variicola</a:t>
                      </a:r>
                      <a:r>
                        <a:rPr lang="en-US" sz="3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Serratia marcescens</a:t>
                      </a:r>
                      <a:endParaRPr lang="en-US" sz="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3126" marR="23126"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73989912"/>
                  </a:ext>
                </a:extLst>
              </a:tr>
            </a:tbl>
          </a:graphicData>
        </a:graphic>
      </p:graphicFrame>
    </p:spTree>
    <p:extLst>
      <p:ext uri="{BB962C8B-B14F-4D97-AF65-F5344CB8AC3E}">
        <p14:creationId xmlns:p14="http://schemas.microsoft.com/office/powerpoint/2010/main" val="3535704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39144B4-849C-BB15-7B1E-0A985AAED646}"/>
              </a:ext>
            </a:extLst>
          </p:cNvPr>
          <p:cNvGraphicFramePr>
            <a:graphicFrameLocks noGrp="1"/>
          </p:cNvGraphicFramePr>
          <p:nvPr/>
        </p:nvGraphicFramePr>
        <p:xfrm>
          <a:off x="886455" y="1253327"/>
          <a:ext cx="10419090" cy="4351345"/>
        </p:xfrm>
        <a:graphic>
          <a:graphicData uri="http://schemas.openxmlformats.org/drawingml/2006/table">
            <a:tbl>
              <a:tblPr/>
              <a:tblGrid>
                <a:gridCol w="453004">
                  <a:extLst>
                    <a:ext uri="{9D8B030D-6E8A-4147-A177-3AD203B41FA5}">
                      <a16:colId xmlns:a16="http://schemas.microsoft.com/office/drawing/2014/main" val="2783322443"/>
                    </a:ext>
                  </a:extLst>
                </a:gridCol>
                <a:gridCol w="1035437">
                  <a:extLst>
                    <a:ext uri="{9D8B030D-6E8A-4147-A177-3AD203B41FA5}">
                      <a16:colId xmlns:a16="http://schemas.microsoft.com/office/drawing/2014/main" val="2632638238"/>
                    </a:ext>
                  </a:extLst>
                </a:gridCol>
                <a:gridCol w="686973">
                  <a:extLst>
                    <a:ext uri="{9D8B030D-6E8A-4147-A177-3AD203B41FA5}">
                      <a16:colId xmlns:a16="http://schemas.microsoft.com/office/drawing/2014/main" val="4132555270"/>
                    </a:ext>
                  </a:extLst>
                </a:gridCol>
                <a:gridCol w="686973">
                  <a:extLst>
                    <a:ext uri="{9D8B030D-6E8A-4147-A177-3AD203B41FA5}">
                      <a16:colId xmlns:a16="http://schemas.microsoft.com/office/drawing/2014/main" val="3012195948"/>
                    </a:ext>
                  </a:extLst>
                </a:gridCol>
                <a:gridCol w="686973">
                  <a:extLst>
                    <a:ext uri="{9D8B030D-6E8A-4147-A177-3AD203B41FA5}">
                      <a16:colId xmlns:a16="http://schemas.microsoft.com/office/drawing/2014/main" val="736821284"/>
                    </a:ext>
                  </a:extLst>
                </a:gridCol>
                <a:gridCol w="686973">
                  <a:extLst>
                    <a:ext uri="{9D8B030D-6E8A-4147-A177-3AD203B41FA5}">
                      <a16:colId xmlns:a16="http://schemas.microsoft.com/office/drawing/2014/main" val="1937847724"/>
                    </a:ext>
                  </a:extLst>
                </a:gridCol>
                <a:gridCol w="686973">
                  <a:extLst>
                    <a:ext uri="{9D8B030D-6E8A-4147-A177-3AD203B41FA5}">
                      <a16:colId xmlns:a16="http://schemas.microsoft.com/office/drawing/2014/main" val="2677457119"/>
                    </a:ext>
                  </a:extLst>
                </a:gridCol>
                <a:gridCol w="686973">
                  <a:extLst>
                    <a:ext uri="{9D8B030D-6E8A-4147-A177-3AD203B41FA5}">
                      <a16:colId xmlns:a16="http://schemas.microsoft.com/office/drawing/2014/main" val="2264172831"/>
                    </a:ext>
                  </a:extLst>
                </a:gridCol>
                <a:gridCol w="686973">
                  <a:extLst>
                    <a:ext uri="{9D8B030D-6E8A-4147-A177-3AD203B41FA5}">
                      <a16:colId xmlns:a16="http://schemas.microsoft.com/office/drawing/2014/main" val="3098057036"/>
                    </a:ext>
                  </a:extLst>
                </a:gridCol>
                <a:gridCol w="686973">
                  <a:extLst>
                    <a:ext uri="{9D8B030D-6E8A-4147-A177-3AD203B41FA5}">
                      <a16:colId xmlns:a16="http://schemas.microsoft.com/office/drawing/2014/main" val="1532755242"/>
                    </a:ext>
                  </a:extLst>
                </a:gridCol>
                <a:gridCol w="686973">
                  <a:extLst>
                    <a:ext uri="{9D8B030D-6E8A-4147-A177-3AD203B41FA5}">
                      <a16:colId xmlns:a16="http://schemas.microsoft.com/office/drawing/2014/main" val="910653754"/>
                    </a:ext>
                  </a:extLst>
                </a:gridCol>
                <a:gridCol w="686973">
                  <a:extLst>
                    <a:ext uri="{9D8B030D-6E8A-4147-A177-3AD203B41FA5}">
                      <a16:colId xmlns:a16="http://schemas.microsoft.com/office/drawing/2014/main" val="3437854870"/>
                    </a:ext>
                  </a:extLst>
                </a:gridCol>
                <a:gridCol w="686973">
                  <a:extLst>
                    <a:ext uri="{9D8B030D-6E8A-4147-A177-3AD203B41FA5}">
                      <a16:colId xmlns:a16="http://schemas.microsoft.com/office/drawing/2014/main" val="865365898"/>
                    </a:ext>
                  </a:extLst>
                </a:gridCol>
                <a:gridCol w="686973">
                  <a:extLst>
                    <a:ext uri="{9D8B030D-6E8A-4147-A177-3AD203B41FA5}">
                      <a16:colId xmlns:a16="http://schemas.microsoft.com/office/drawing/2014/main" val="2753979477"/>
                    </a:ext>
                  </a:extLst>
                </a:gridCol>
                <a:gridCol w="686973">
                  <a:extLst>
                    <a:ext uri="{9D8B030D-6E8A-4147-A177-3AD203B41FA5}">
                      <a16:colId xmlns:a16="http://schemas.microsoft.com/office/drawing/2014/main" val="3178815244"/>
                    </a:ext>
                  </a:extLst>
                </a:gridCol>
              </a:tblGrid>
              <a:tr h="672648">
                <a:tc gridSpan="15">
                  <a:txBody>
                    <a:bodyPr/>
                    <a:lstStyle/>
                    <a:p>
                      <a:pPr algn="l" fontAlgn="ctr"/>
                      <a:r>
                        <a:rPr lang="en-US" sz="700" b="0" i="0" u="none" strike="noStrike">
                          <a:solidFill>
                            <a:srgbClr val="000000"/>
                          </a:solidFill>
                          <a:effectLst/>
                          <a:latin typeface="Times New Roman" panose="02020603050405020304" pitchFamily="18" charset="0"/>
                        </a:rPr>
                        <a:t>Table 1. 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77323756"/>
                  </a:ext>
                </a:extLst>
              </a:tr>
              <a:tr h="143808">
                <a:tc gridSpan="2">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TS-1</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TS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BP-1</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BP-5</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BP avg.</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Overall</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414375613"/>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Num. farm visits</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4</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a:t>
                      </a: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15</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30</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3154106"/>
                  </a:ext>
                </a:extLst>
              </a:tr>
              <a:tr h="134530">
                <a:tc gridSpan="2">
                  <a:txBody>
                    <a:bodyPr/>
                    <a:lstStyle/>
                    <a:p>
                      <a:pPr algn="l" fontAlgn="ctr"/>
                      <a:r>
                        <a:rPr lang="en-US" sz="700" b="0" i="0" u="none" strike="noStrike">
                          <a:solidFill>
                            <a:srgbClr val="000000"/>
                          </a:solidFill>
                          <a:effectLst/>
                          <a:latin typeface="Times New Roman" panose="02020603050405020304" pitchFamily="18" charset="0"/>
                        </a:rPr>
                        <a:t>Pathogen (group)</a:t>
                      </a:r>
                    </a:p>
                  </a:txBody>
                  <a:tcPr marL="4639" marR="4639" marT="4639" marB="0" anchor="ctr">
                    <a:lnL>
                      <a:noFill/>
                    </a:lnL>
                    <a:lnR>
                      <a:noFill/>
                    </a:lnR>
                    <a:lnT>
                      <a:noFill/>
                    </a:lnT>
                    <a:lnB>
                      <a:noFill/>
                    </a:lnB>
                    <a:noFill/>
                  </a:tcPr>
                </a:tc>
                <a:tc hMerge="1">
                  <a:txBody>
                    <a:bodyPr/>
                    <a:lstStyle/>
                    <a:p>
                      <a:endParaRPr lang="en-US"/>
                    </a:p>
                  </a:txBody>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 </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65818398"/>
                  </a:ext>
                </a:extLst>
              </a:tr>
              <a:tr h="282976">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Non-</a:t>
                      </a:r>
                      <a:r>
                        <a:rPr lang="en-US" sz="700" b="0" i="1" u="none" strike="noStrike">
                          <a:solidFill>
                            <a:srgbClr val="000000"/>
                          </a:solidFill>
                          <a:effectLst/>
                          <a:latin typeface="Times New Roman" panose="02020603050405020304" pitchFamily="18" charset="0"/>
                        </a:rPr>
                        <a:t>aureus</a:t>
                      </a:r>
                      <a:r>
                        <a:rPr lang="en-US" sz="700" b="0" i="0" u="none" strike="noStrike">
                          <a:solidFill>
                            <a:srgbClr val="000000"/>
                          </a:solidFill>
                          <a:effectLst/>
                          <a:latin typeface="Times New Roman" panose="02020603050405020304" pitchFamily="18" charset="0"/>
                        </a:rPr>
                        <a:t> staphylococci and mammaliicocci</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10 (9.7-10.4)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19.6 (16.7-23.2)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(22.3-25.6)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15.8 (14.2-18.5)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20.4 (19-24.5)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19 (9.7-25.6)</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24.8 (21.9-39.8)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14.1 (12.8-18.2)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23.6 (21.9-25.5)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19.4 (17.6-21.1)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20.6 (19.4-22.4)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21.1 (12.8-39.8)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rPr>
                        <a:t>20 (9.7-39.8)</a:t>
                      </a: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64914527"/>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uberis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5.6 (5-6.1)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 (4-5.1)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(2.4-2.6)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(0.9-6.1)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(3.2-5.5)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4.2 (1.1-6.1)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(1.8-3.5)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5.3 (4-5.6)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3.6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3.4 (0-6.1)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86674246"/>
                  </a:ext>
                </a:extLst>
              </a:tr>
              <a:tr h="204114">
                <a:tc>
                  <a:txBody>
                    <a:bodyPr/>
                    <a:lstStyle/>
                    <a:p>
                      <a:pPr algn="l" fontAlgn="b"/>
                      <a:endParaRPr lang="en-US" sz="900" b="0" i="0" u="none" strike="noStrike">
                        <a:solidFill>
                          <a:srgbClr val="000000"/>
                        </a:solidFill>
                        <a:effectLst/>
                        <a:latin typeface="Times New Roman" panose="02020603050405020304" pitchFamily="18" charset="0"/>
                      </a:endParaRPr>
                    </a:p>
                  </a:txBody>
                  <a:tcPr marL="4639" marR="4639" marT="4639" marB="0" anchor="b">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Staphylococcus aureus</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(3.1-4)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1.9 (1.7-2.4)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(3.4-4.1)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3.5 (3.2-3.9)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(0.9-4.1)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4.8 (4.7-8.4)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13.1 (11.7-14.1)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(0.9-1.7)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2.6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3.2 (0-14.1)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71212441"/>
                  </a:ext>
                </a:extLst>
              </a:tr>
              <a:tr h="222670">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Corynebacterium</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3</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4 (0.9-6.3)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7.5 (6.7-11)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2.4 (0.8-2.6)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(0-11)</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11.5 (5.3-20.2)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65955880"/>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gram-positive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2.1 (1-4.3)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1.3 (0.8-1.8)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(0-4.3)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035789641"/>
                  </a:ext>
                </a:extLst>
              </a:tr>
              <a:tr h="204114">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Streptococcus dysgalactiae</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3.3 (2.8-7.3)</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1.7 (0.8-1.7)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(1.1-2)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0.4 (0-7.3)</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3991247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Aerococcus</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1</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(0-3.7)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(0-4.8)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73118571"/>
                  </a:ext>
                </a:extLst>
              </a:tr>
              <a:tr h="338644">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streptococcal and streptococcal-like organisms</a:t>
                      </a:r>
                      <a:r>
                        <a:rPr lang="en-US" sz="700" b="0" i="0" u="none" strike="noStrike" baseline="30000">
                          <a:solidFill>
                            <a:srgbClr val="000000"/>
                          </a:solidFill>
                          <a:effectLst/>
                          <a:latin typeface="Times New Roman" panose="02020603050405020304" pitchFamily="18" charset="0"/>
                        </a:rPr>
                        <a:t>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61169542"/>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spp.</a:t>
                      </a:r>
                      <a:r>
                        <a:rPr lang="en-US" sz="700" b="0" i="0" u="none" strike="noStrike" baseline="30000">
                          <a:solidFill>
                            <a:srgbClr val="000000"/>
                          </a:solidFill>
                          <a:effectLst/>
                          <a:latin typeface="Times New Roman" panose="02020603050405020304" pitchFamily="18" charset="0"/>
                        </a:rPr>
                        <a:t>4</a:t>
                      </a: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 (0-3.5)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1.6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(0-3.5)</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187357019"/>
                  </a:ext>
                </a:extLst>
              </a:tr>
              <a:tr h="143808">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Coliforms</a:t>
                      </a:r>
                      <a:r>
                        <a:rPr lang="en-US" sz="700" b="0" i="0" u="none" strike="noStrike" baseline="30000">
                          <a:solidFill>
                            <a:srgbClr val="000000"/>
                          </a:solidFill>
                          <a:effectLst/>
                          <a:latin typeface="Times New Roman" panose="02020603050405020304" pitchFamily="18" charset="0"/>
                        </a:rPr>
                        <a:t>5</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1.1 (1-2)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1.8 (0-2.4)</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26090797"/>
                  </a:ext>
                </a:extLst>
              </a:tr>
              <a:tr h="22730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Other gram-negative bacteria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0.9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0.5 (0-2)</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0.8 (0-1.7)</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619876436"/>
                  </a:ext>
                </a:extLst>
              </a:tr>
              <a:tr h="134530">
                <a:tc>
                  <a:txBody>
                    <a:bodyPr/>
                    <a:lstStyle/>
                    <a:p>
                      <a:pPr algn="l" fontAlgn="ctr"/>
                      <a:endParaRPr lang="en-US" sz="700" b="0" i="1"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1" u="none" strike="noStrike">
                          <a:solidFill>
                            <a:srgbClr val="000000"/>
                          </a:solidFill>
                          <a:effectLst/>
                          <a:latin typeface="Times New Roman" panose="02020603050405020304" pitchFamily="18" charset="0"/>
                        </a:rPr>
                        <a:t>Candida rugosa</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813830718"/>
                  </a:ext>
                </a:extLst>
              </a:tr>
              <a:tr h="139169">
                <a:tc>
                  <a:txBody>
                    <a:bodyPr/>
                    <a:lstStyle/>
                    <a:p>
                      <a:pPr algn="l" fontAlgn="ct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l" fontAlgn="ctr"/>
                      <a:r>
                        <a:rPr lang="en-US" sz="700" b="0" i="0" u="none" strike="noStrike">
                          <a:solidFill>
                            <a:srgbClr val="000000"/>
                          </a:solidFill>
                          <a:effectLst/>
                          <a:latin typeface="Times New Roman" panose="02020603050405020304" pitchFamily="18" charset="0"/>
                        </a:rPr>
                        <a:t>Unable to be identified</a:t>
                      </a: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7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700" b="0" i="0" u="none" strike="noStrike">
                        <a:solidFill>
                          <a:srgbClr val="000000"/>
                        </a:solidFill>
                        <a:effectLst/>
                        <a:latin typeface="Times New Roman" panose="02020603050405020304" pitchFamily="18" charset="0"/>
                      </a:endParaRPr>
                    </a:p>
                  </a:txBody>
                  <a:tcPr marL="4639" marR="4639" marT="46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1505736"/>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1 </a:t>
                      </a:r>
                      <a:r>
                        <a:rPr lang="en-US" sz="700" b="0" i="1" u="none" strike="noStrike">
                          <a:solidFill>
                            <a:srgbClr val="000000"/>
                          </a:solidFill>
                          <a:effectLst/>
                          <a:latin typeface="Times New Roman" panose="02020603050405020304" pitchFamily="18" charset="0"/>
                        </a:rPr>
                        <a:t>Aerococcus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Aerococcus viridans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6516547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2</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Other streptococcal and streptococcal-like organisms not listed separately: </a:t>
                      </a:r>
                      <a:r>
                        <a:rPr lang="en-US" sz="700" b="0" i="1" u="none" strike="noStrike">
                          <a:solidFill>
                            <a:srgbClr val="000000"/>
                          </a:solidFill>
                          <a:effectLst/>
                          <a:latin typeface="Times New Roman" panose="02020603050405020304" pitchFamily="18" charset="0"/>
                        </a:rPr>
                        <a:t>Streptococcus </a:t>
                      </a:r>
                      <a:r>
                        <a:rPr lang="en-US" sz="700" b="0" i="0" u="none" strike="noStrike">
                          <a:solidFill>
                            <a:srgbClr val="000000"/>
                          </a:solidFill>
                          <a:effectLst/>
                          <a:latin typeface="Times New Roman" panose="02020603050405020304" pitchFamily="18" charset="0"/>
                        </a:rPr>
                        <a:t>sp</a:t>
                      </a:r>
                      <a:r>
                        <a:rPr lang="en-US" sz="700" b="0" i="1" u="none" strike="noStrike">
                          <a:solidFill>
                            <a:srgbClr val="000000"/>
                          </a:solidFill>
                          <a:effectLst/>
                          <a:latin typeface="Times New Roman" panose="02020603050405020304" pitchFamily="18" charset="0"/>
                        </a:rPr>
                        <a:t>. </a:t>
                      </a:r>
                      <a:r>
                        <a:rPr lang="en-US" sz="700" b="0" i="0" u="none" strike="noStrike">
                          <a:solidFill>
                            <a:srgbClr val="000000"/>
                          </a:solidFill>
                          <a:effectLst/>
                          <a:latin typeface="Times New Roman" panose="02020603050405020304" pitchFamily="18" charset="0"/>
                        </a:rPr>
                        <a:t>(genus-level identification only)</a:t>
                      </a:r>
                      <a:r>
                        <a:rPr lang="en-US" sz="700" b="0" i="1" u="none" strike="noStrike">
                          <a:solidFill>
                            <a:srgbClr val="000000"/>
                          </a:solidFill>
                          <a:effectLst/>
                          <a:latin typeface="Times New Roman" panose="02020603050405020304" pitchFamily="18" charset="0"/>
                        </a:rPr>
                        <a:t>, Streptococcus canis, Enterococcus saccharolyticus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7830561"/>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3</a:t>
                      </a:r>
                      <a:r>
                        <a:rPr lang="en-US" sz="700" b="0" i="1" u="none" strike="noStrike">
                          <a:solidFill>
                            <a:srgbClr val="000000"/>
                          </a:solidFill>
                          <a:effectLst/>
                          <a:latin typeface="Times New Roman" panose="02020603050405020304" pitchFamily="18" charset="0"/>
                        </a:rPr>
                        <a:t> Corynebacterium</a:t>
                      </a:r>
                      <a:r>
                        <a:rPr lang="en-US" sz="700" b="0" i="0" u="none" strike="noStrike">
                          <a:solidFill>
                            <a:srgbClr val="000000"/>
                          </a:solidFill>
                          <a:effectLst/>
                          <a:latin typeface="Times New Roman" panose="02020603050405020304" pitchFamily="18" charset="0"/>
                        </a:rPr>
                        <a:t> sp. (genus-level identification only), </a:t>
                      </a:r>
                      <a:r>
                        <a:rPr lang="en-US" sz="700" b="0" i="1" u="none" strike="noStrike">
                          <a:solidFill>
                            <a:srgbClr val="000000"/>
                          </a:solidFill>
                          <a:effectLst/>
                          <a:latin typeface="Times New Roman" panose="02020603050405020304" pitchFamily="18" charset="0"/>
                        </a:rPr>
                        <a:t>C. amycolatum, C. callunae, C. casei, C. confusum, C. glutamicum, C. stationis, C. ulcerans, C. variabile, C. xerosis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05701945"/>
                  </a:ext>
                </a:extLst>
              </a:tr>
              <a:tr h="143808">
                <a:tc gridSpan="15">
                  <a:txBody>
                    <a:bodyPr/>
                    <a:lstStyle/>
                    <a:p>
                      <a:pPr algn="l" fontAlgn="ctr"/>
                      <a:r>
                        <a:rPr lang="en-US" sz="700" b="0" i="0" u="none" strike="noStrike" baseline="30000">
                          <a:solidFill>
                            <a:srgbClr val="000000"/>
                          </a:solidFill>
                          <a:effectLst/>
                          <a:latin typeface="Times New Roman" panose="02020603050405020304" pitchFamily="18" charset="0"/>
                        </a:rPr>
                        <a:t>4</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Kocuria </a:t>
                      </a:r>
                      <a:r>
                        <a:rPr lang="en-US" sz="700" b="0" i="0" u="none" strike="noStrike">
                          <a:solidFill>
                            <a:srgbClr val="000000"/>
                          </a:solidFill>
                          <a:effectLst/>
                          <a:latin typeface="Times New Roman" panose="02020603050405020304" pitchFamily="18" charset="0"/>
                        </a:rPr>
                        <a:t>sp. (genus-level identification only), </a:t>
                      </a:r>
                      <a:r>
                        <a:rPr lang="en-US" sz="700" b="0" i="1" u="none" strike="noStrike">
                          <a:solidFill>
                            <a:srgbClr val="000000"/>
                          </a:solidFill>
                          <a:effectLst/>
                          <a:latin typeface="Times New Roman" panose="02020603050405020304" pitchFamily="18" charset="0"/>
                        </a:rPr>
                        <a:t>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carniphila, Kocuria</a:t>
                      </a:r>
                      <a:r>
                        <a:rPr lang="en-US" sz="700" b="0" i="0" u="none" strike="noStrike">
                          <a:solidFill>
                            <a:srgbClr val="000000"/>
                          </a:solidFill>
                          <a:effectLst/>
                          <a:latin typeface="Times New Roman" panose="02020603050405020304" pitchFamily="18" charset="0"/>
                        </a:rPr>
                        <a:t> </a:t>
                      </a:r>
                      <a:r>
                        <a:rPr lang="en-US" sz="700" b="0" i="1" u="none" strike="noStrike">
                          <a:solidFill>
                            <a:srgbClr val="000000"/>
                          </a:solidFill>
                          <a:effectLst/>
                          <a:latin typeface="Times New Roman" panose="02020603050405020304" pitchFamily="18" charset="0"/>
                        </a:rPr>
                        <a:t>palustris</a:t>
                      </a:r>
                      <a:endParaRPr lang="en-US" sz="700" b="0" i="0" u="none" strike="noStrike">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5252750"/>
                  </a:ext>
                </a:extLst>
              </a:tr>
              <a:tr h="143808">
                <a:tc gridSpan="15">
                  <a:txBody>
                    <a:bodyPr/>
                    <a:lstStyle/>
                    <a:p>
                      <a:pPr algn="l" fontAlgn="ctr"/>
                      <a:r>
                        <a:rPr lang="en-US" sz="700" b="0" i="0" u="none" strike="noStrike" baseline="30000" dirty="0">
                          <a:solidFill>
                            <a:srgbClr val="000000"/>
                          </a:solidFill>
                          <a:effectLst/>
                          <a:latin typeface="Times New Roman" panose="02020603050405020304" pitchFamily="18" charset="0"/>
                        </a:rPr>
                        <a:t>5 </a:t>
                      </a:r>
                      <a:r>
                        <a:rPr lang="en-US" sz="700" b="0" i="1" u="none" strike="noStrike" dirty="0">
                          <a:solidFill>
                            <a:srgbClr val="000000"/>
                          </a:solidFill>
                          <a:effectLst/>
                          <a:latin typeface="Times New Roman" panose="02020603050405020304" pitchFamily="18" charset="0"/>
                        </a:rPr>
                        <a:t>Enterobacter </a:t>
                      </a:r>
                      <a:r>
                        <a:rPr lang="en-US" sz="700" b="0" i="0" u="none" strike="noStrike" dirty="0">
                          <a:solidFill>
                            <a:srgbClr val="000000"/>
                          </a:solidFill>
                          <a:effectLst/>
                          <a:latin typeface="Times New Roman" panose="02020603050405020304" pitchFamily="18" charset="0"/>
                        </a:rPr>
                        <a:t>sp. (genus-level identification only), </a:t>
                      </a:r>
                      <a:r>
                        <a:rPr lang="en-US" sz="700" b="0" i="1" u="none" strike="noStrike" dirty="0">
                          <a:solidFill>
                            <a:srgbClr val="000000"/>
                          </a:solidFill>
                          <a:effectLst/>
                          <a:latin typeface="Times New Roman" panose="02020603050405020304" pitchFamily="18" charset="0"/>
                        </a:rPr>
                        <a:t>Escherichia coli, Klebsiella aerogenes, Klebsiella pneumoniae, Klebsiella </a:t>
                      </a:r>
                      <a:r>
                        <a:rPr lang="en-US" sz="700" b="0" i="1" u="none" strike="noStrike" dirty="0" err="1">
                          <a:solidFill>
                            <a:srgbClr val="000000"/>
                          </a:solidFill>
                          <a:effectLst/>
                          <a:latin typeface="Times New Roman" panose="02020603050405020304" pitchFamily="18" charset="0"/>
                        </a:rPr>
                        <a:t>variicola</a:t>
                      </a:r>
                      <a:r>
                        <a:rPr lang="en-US" sz="700" b="0" i="1" u="none" strike="noStrike" dirty="0">
                          <a:solidFill>
                            <a:srgbClr val="000000"/>
                          </a:solidFill>
                          <a:effectLst/>
                          <a:latin typeface="Times New Roman" panose="02020603050405020304" pitchFamily="18" charset="0"/>
                        </a:rPr>
                        <a:t>, Serratia marcescens</a:t>
                      </a:r>
                      <a:endParaRPr lang="en-US" sz="700" b="0" i="0" u="none" strike="noStrike" dirty="0">
                        <a:solidFill>
                          <a:srgbClr val="000000"/>
                        </a:solidFill>
                        <a:effectLst/>
                        <a:latin typeface="Times New Roman" panose="02020603050405020304" pitchFamily="18" charset="0"/>
                      </a:endParaRPr>
                    </a:p>
                  </a:txBody>
                  <a:tcPr marL="4639" marR="4639" marT="4639"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6745327"/>
                  </a:ext>
                </a:extLst>
              </a:tr>
            </a:tbl>
          </a:graphicData>
        </a:graphic>
      </p:graphicFrame>
    </p:spTree>
    <p:extLst>
      <p:ext uri="{BB962C8B-B14F-4D97-AF65-F5344CB8AC3E}">
        <p14:creationId xmlns:p14="http://schemas.microsoft.com/office/powerpoint/2010/main" val="2220273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3F33D31E-2EDC-92EE-30D6-C7D203CEB100}"/>
              </a:ext>
            </a:extLst>
          </p:cNvPr>
          <p:cNvGraphicFramePr>
            <a:graphicFrameLocks noGrp="1"/>
          </p:cNvGraphicFramePr>
          <p:nvPr/>
        </p:nvGraphicFramePr>
        <p:xfrm>
          <a:off x="298073" y="0"/>
          <a:ext cx="11595853" cy="6712769"/>
        </p:xfrm>
        <a:graphic>
          <a:graphicData uri="http://schemas.openxmlformats.org/drawingml/2006/table">
            <a:tbl>
              <a:tblPr/>
              <a:tblGrid>
                <a:gridCol w="236651">
                  <a:extLst>
                    <a:ext uri="{9D8B030D-6E8A-4147-A177-3AD203B41FA5}">
                      <a16:colId xmlns:a16="http://schemas.microsoft.com/office/drawing/2014/main" val="1246780524"/>
                    </a:ext>
                  </a:extLst>
                </a:gridCol>
                <a:gridCol w="1394084">
                  <a:extLst>
                    <a:ext uri="{9D8B030D-6E8A-4147-A177-3AD203B41FA5}">
                      <a16:colId xmlns:a16="http://schemas.microsoft.com/office/drawing/2014/main" val="552233872"/>
                    </a:ext>
                  </a:extLst>
                </a:gridCol>
                <a:gridCol w="585171">
                  <a:extLst>
                    <a:ext uri="{9D8B030D-6E8A-4147-A177-3AD203B41FA5}">
                      <a16:colId xmlns:a16="http://schemas.microsoft.com/office/drawing/2014/main" val="3238930973"/>
                    </a:ext>
                  </a:extLst>
                </a:gridCol>
                <a:gridCol w="757280">
                  <a:extLst>
                    <a:ext uri="{9D8B030D-6E8A-4147-A177-3AD203B41FA5}">
                      <a16:colId xmlns:a16="http://schemas.microsoft.com/office/drawing/2014/main" val="2616052651"/>
                    </a:ext>
                  </a:extLst>
                </a:gridCol>
                <a:gridCol w="740070">
                  <a:extLst>
                    <a:ext uri="{9D8B030D-6E8A-4147-A177-3AD203B41FA5}">
                      <a16:colId xmlns:a16="http://schemas.microsoft.com/office/drawing/2014/main" val="2468352080"/>
                    </a:ext>
                  </a:extLst>
                </a:gridCol>
                <a:gridCol w="697041">
                  <a:extLst>
                    <a:ext uri="{9D8B030D-6E8A-4147-A177-3AD203B41FA5}">
                      <a16:colId xmlns:a16="http://schemas.microsoft.com/office/drawing/2014/main" val="3073993061"/>
                    </a:ext>
                  </a:extLst>
                </a:gridCol>
                <a:gridCol w="817519">
                  <a:extLst>
                    <a:ext uri="{9D8B030D-6E8A-4147-A177-3AD203B41FA5}">
                      <a16:colId xmlns:a16="http://schemas.microsoft.com/office/drawing/2014/main" val="4134336101"/>
                    </a:ext>
                  </a:extLst>
                </a:gridCol>
                <a:gridCol w="808913">
                  <a:extLst>
                    <a:ext uri="{9D8B030D-6E8A-4147-A177-3AD203B41FA5}">
                      <a16:colId xmlns:a16="http://schemas.microsoft.com/office/drawing/2014/main" val="886534469"/>
                    </a:ext>
                  </a:extLst>
                </a:gridCol>
                <a:gridCol w="757280">
                  <a:extLst>
                    <a:ext uri="{9D8B030D-6E8A-4147-A177-3AD203B41FA5}">
                      <a16:colId xmlns:a16="http://schemas.microsoft.com/office/drawing/2014/main" val="278221316"/>
                    </a:ext>
                  </a:extLst>
                </a:gridCol>
                <a:gridCol w="757280">
                  <a:extLst>
                    <a:ext uri="{9D8B030D-6E8A-4147-A177-3AD203B41FA5}">
                      <a16:colId xmlns:a16="http://schemas.microsoft.com/office/drawing/2014/main" val="675861697"/>
                    </a:ext>
                  </a:extLst>
                </a:gridCol>
                <a:gridCol w="826123">
                  <a:extLst>
                    <a:ext uri="{9D8B030D-6E8A-4147-A177-3AD203B41FA5}">
                      <a16:colId xmlns:a16="http://schemas.microsoft.com/office/drawing/2014/main" val="3386610503"/>
                    </a:ext>
                  </a:extLst>
                </a:gridCol>
                <a:gridCol w="929389">
                  <a:extLst>
                    <a:ext uri="{9D8B030D-6E8A-4147-A177-3AD203B41FA5}">
                      <a16:colId xmlns:a16="http://schemas.microsoft.com/office/drawing/2014/main" val="397136886"/>
                    </a:ext>
                  </a:extLst>
                </a:gridCol>
                <a:gridCol w="740070">
                  <a:extLst>
                    <a:ext uri="{9D8B030D-6E8A-4147-A177-3AD203B41FA5}">
                      <a16:colId xmlns:a16="http://schemas.microsoft.com/office/drawing/2014/main" val="3077714905"/>
                    </a:ext>
                  </a:extLst>
                </a:gridCol>
                <a:gridCol w="765886">
                  <a:extLst>
                    <a:ext uri="{9D8B030D-6E8A-4147-A177-3AD203B41FA5}">
                      <a16:colId xmlns:a16="http://schemas.microsoft.com/office/drawing/2014/main" val="743006630"/>
                    </a:ext>
                  </a:extLst>
                </a:gridCol>
                <a:gridCol w="783096">
                  <a:extLst>
                    <a:ext uri="{9D8B030D-6E8A-4147-A177-3AD203B41FA5}">
                      <a16:colId xmlns:a16="http://schemas.microsoft.com/office/drawing/2014/main" val="2461273884"/>
                    </a:ext>
                  </a:extLst>
                </a:gridCol>
              </a:tblGrid>
              <a:tr h="1115566">
                <a:tc gridSpan="15">
                  <a:txBody>
                    <a:bodyPr/>
                    <a:lstStyle/>
                    <a:p>
                      <a:pPr algn="l" fontAlgn="ctr"/>
                      <a:r>
                        <a:rPr lang="en-US" sz="1000" b="1" i="0" u="none" strike="noStrike" dirty="0">
                          <a:solidFill>
                            <a:srgbClr val="000000"/>
                          </a:solidFill>
                          <a:effectLst/>
                          <a:latin typeface="Times New Roman" panose="02020603050405020304" pitchFamily="18" charset="0"/>
                        </a:rPr>
                        <a:t>Table 1. </a:t>
                      </a:r>
                      <a:r>
                        <a:rPr lang="en-US" sz="1000" b="0" i="0" u="none" strike="noStrike" dirty="0">
                          <a:solidFill>
                            <a:srgbClr val="000000"/>
                          </a:solidFill>
                          <a:effectLst/>
                          <a:latin typeface="Times New Roman" panose="02020603050405020304" pitchFamily="18" charset="0"/>
                        </a:rPr>
                        <a:t>Quarter-level prevalence of pathogens (or grouping of similar pathogens) causing intramammary infections [median (range)] by farm, stratified by facility type. 3,332 quarter-level observations were collected from 1,456 quarters belonging to 382 cows during a longitudinal, cross-sectional observational study of 10 certified organic dairy farms in Vermont (US). The quarter-level prevalence represents the percent of sampled quarters infected with a particular pathogen over all sampled quarters at risk where IMI status could be determined for that farm visit. Median and range of quarter-level prevalence for each herd were calculated using all consecutive visits to a particular farm. Median and range of quarter-level prevalence for tiestalls (TS) and bedded packs (BP) were calculated over all visits to TS (n = 15) and BP (n = 15), respectively. Overall median and range of quarter-level prevalence were calculated using all visits to all 10 farms (n = 30). </a:t>
                      </a:r>
                    </a:p>
                  </a:txBody>
                  <a:tcPr marL="3860" marR="3860" marT="3860" marB="0" anchor="ctr">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07243530"/>
                  </a:ext>
                </a:extLst>
              </a:tr>
              <a:tr h="205849">
                <a:tc gridSpan="2">
                  <a:txBody>
                    <a:bodyPr/>
                    <a:lstStyle/>
                    <a:p>
                      <a:pPr algn="l" fontAlgn="b"/>
                      <a:endParaRPr lang="en-US" sz="1050" b="0" i="0" u="none" strike="noStrike">
                        <a:solidFill>
                          <a:srgbClr val="000000"/>
                        </a:solidFill>
                        <a:effectLst/>
                        <a:latin typeface="Times New Roman" panose="02020603050405020304" pitchFamily="18" charset="0"/>
                      </a:endParaRPr>
                    </a:p>
                  </a:txBody>
                  <a:tcPr marL="3860" marR="3860" marT="3860" marB="0" anchor="b">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TS-1</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TS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BP-1</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BP-5</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BP avg.</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Overall</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518052213"/>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Num. farm visits</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4</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2</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a:t>
                      </a: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15</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30</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046044142"/>
                  </a:ext>
                </a:extLst>
              </a:tr>
              <a:tr h="192568">
                <a:tc gridSpan="2">
                  <a:txBody>
                    <a:bodyPr/>
                    <a:lstStyle/>
                    <a:p>
                      <a:pPr algn="l" fontAlgn="ctr"/>
                      <a:r>
                        <a:rPr lang="en-US" sz="1000" b="0" i="0" u="none" strike="noStrike">
                          <a:solidFill>
                            <a:srgbClr val="000000"/>
                          </a:solidFill>
                          <a:effectLst/>
                          <a:latin typeface="Times New Roman" panose="02020603050405020304" pitchFamily="18" charset="0"/>
                        </a:rPr>
                        <a:t>Pathogen (group)</a:t>
                      </a:r>
                    </a:p>
                  </a:txBody>
                  <a:tcPr marL="3860" marR="3860" marT="3860" marB="0" anchor="ctr">
                    <a:lnL>
                      <a:noFill/>
                    </a:lnL>
                    <a:lnR>
                      <a:noFill/>
                    </a:lnR>
                    <a:lnT>
                      <a:noFill/>
                    </a:lnT>
                    <a:lnB>
                      <a:noFill/>
                    </a:lnB>
                    <a:noFill/>
                  </a:tcPr>
                </a:tc>
                <a:tc hMerge="1">
                  <a:txBody>
                    <a:bodyPr/>
                    <a:lstStyle/>
                    <a:p>
                      <a:endParaRPr lang="en-US"/>
                    </a:p>
                  </a:txBody>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rPr>
                        <a:t> </a:t>
                      </a: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07259287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agnetis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 (1.8-2.1)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(0.8-3.6)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1.1 (0-2)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(0-3.6)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13668695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auricularis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92838086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capitis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576406195"/>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chromogenes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6 (5.3-6.3)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(11.7-15.9)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16.2 (14.9-16.8)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8.8 (7.1-8.9)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15.5 (13.8-15.5)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13.1 (5.3-16.8)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15.2 (13.3-21.7)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7.8 (6.5-10.1)</a:t>
                      </a:r>
                      <a:endParaRPr lang="en-US" sz="1000" b="0" i="0" u="none" strike="noStrike" dirty="0">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19.5 (17.5-21.8)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15.9 (14.3-17.4)</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16.8 (16.1-17.6)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16.1 (6.5-21.8)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14.6 (5.3-21.8)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37318245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cohnii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86654540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devriesei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1.9 (1.7-2.7)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1036257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epidermidis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67083334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equorum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3.7 (1.7-3.7)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(0-3.7)</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787388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gallinarum</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19742317"/>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haemolyticus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(0.8-1.7)</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3.1 (2.4-4.8)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 (2.1-3.3)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3.3 (2.7-3.5)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2.7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1.3 (0-4.8)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9450542"/>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hominis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641561206"/>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hyicus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755114920"/>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pseudintermedius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(0.8-1.2)</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(0-1.2)</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833297453"/>
                  </a:ext>
                </a:extLst>
              </a:tr>
              <a:tr h="309846">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saprophyticus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3507494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simulans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(2.5-4.3)</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3.2 (3.1-3.5)</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2.4 (2.3-2.4)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1.5 (0.8-1.9)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(0-4.3)</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96339604"/>
                  </a:ext>
                </a:extLst>
              </a:tr>
              <a:tr h="332015">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succinus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418849349"/>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warneri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2.5 (2.4-2.6)</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(1.6-1.8)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1.6 (0.8-2.4)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(0-2.4)</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(0-2.6)</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50302828"/>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Staphylococcus xylosus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(0.9-1.8)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0.5 (0-1.1)</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0.9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0.8 (0.8-0.9)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(0-1.1)</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416459290"/>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fleurettii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1 (0-1.8)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(0-1.8)</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38148585"/>
                  </a:ext>
                </a:extLst>
              </a:tr>
              <a:tr h="192568">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sciuri</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(0-0.8)</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96559628"/>
                  </a:ext>
                </a:extLst>
              </a:tr>
              <a:tr h="199209">
                <a:tc>
                  <a:txBody>
                    <a:bodyPr/>
                    <a:lstStyle/>
                    <a:p>
                      <a:pPr algn="l" fontAlgn="ctr"/>
                      <a:endParaRPr lang="en-US" sz="1000" b="0" i="1"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l" fontAlgn="ctr"/>
                      <a:r>
                        <a:rPr lang="en-US" sz="1000" b="0" i="1" u="none" strike="noStrike">
                          <a:solidFill>
                            <a:srgbClr val="000000"/>
                          </a:solidFill>
                          <a:effectLst/>
                          <a:latin typeface="Times New Roman" panose="02020603050405020304" pitchFamily="18" charset="0"/>
                        </a:rPr>
                        <a:t>Mammaliicoccus vitilinus</a:t>
                      </a: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a:noFill/>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effectLst/>
                          <a:latin typeface="Times New Roman" panose="02020603050405020304" pitchFamily="18" charset="0"/>
                          <a:cs typeface="Times New Roman" panose="02020603050405020304" pitchFamily="18" charset="0"/>
                        </a:rPr>
                        <a:t>0 (0-0)</a:t>
                      </a:r>
                      <a:endParaRPr lang="en-US" sz="1000" b="0" i="0" u="none" strike="noStrike">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Times New Roman" panose="02020603050405020304" pitchFamily="18" charset="0"/>
                          <a:cs typeface="Times New Roman" panose="02020603050405020304" pitchFamily="18" charset="0"/>
                        </a:rPr>
                        <a:t>0 (0-0.9)</a:t>
                      </a:r>
                      <a:endParaRPr lang="en-US" sz="1000" b="0" i="0" u="none" strike="noStrike" dirty="0">
                        <a:solidFill>
                          <a:srgbClr val="000000"/>
                        </a:solidFill>
                        <a:effectLst/>
                        <a:latin typeface="Times New Roman" panose="02020603050405020304" pitchFamily="18" charset="0"/>
                      </a:endParaRPr>
                    </a:p>
                  </a:txBody>
                  <a:tcPr marL="3860" marR="3860" marT="386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0883780"/>
                  </a:ext>
                </a:extLst>
              </a:tr>
            </a:tbl>
          </a:graphicData>
        </a:graphic>
      </p:graphicFrame>
    </p:spTree>
    <p:extLst>
      <p:ext uri="{BB962C8B-B14F-4D97-AF65-F5344CB8AC3E}">
        <p14:creationId xmlns:p14="http://schemas.microsoft.com/office/powerpoint/2010/main" val="722098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B48E7-C196-DED8-6028-FF0CD9503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727" y="0"/>
            <a:ext cx="6858000" cy="6858000"/>
          </a:xfrm>
          <a:prstGeom prst="rect">
            <a:avLst/>
          </a:prstGeom>
        </p:spPr>
      </p:pic>
    </p:spTree>
    <p:extLst>
      <p:ext uri="{BB962C8B-B14F-4D97-AF65-F5344CB8AC3E}">
        <p14:creationId xmlns:p14="http://schemas.microsoft.com/office/powerpoint/2010/main" val="3347292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8F360-50E6-4285-8C6E-F2E506ED49AE}"/>
              </a:ext>
            </a:extLst>
          </p:cNvPr>
          <p:cNvSpPr txBox="1">
            <a:spLocks/>
          </p:cNvSpPr>
          <p:nvPr/>
        </p:nvSpPr>
        <p:spPr>
          <a:xfrm>
            <a:off x="158726" y="379461"/>
            <a:ext cx="10146561" cy="831338"/>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Overview: Organic dairies and f</a:t>
            </a:r>
            <a:r>
              <a:rPr lang="en-US" sz="4000" b="1" i="1" dirty="0" err="1">
                <a:solidFill>
                  <a:prstClr val="black"/>
                </a:solidFill>
                <a:latin typeface="+mn-lt"/>
                <a:ea typeface="Cambria" panose="02040503050406030204" pitchFamily="18" charset="0"/>
              </a:rPr>
              <a:t>acility</a:t>
            </a:r>
            <a:r>
              <a:rPr lang="en-US" sz="4000" b="1" i="1" dirty="0">
                <a:solidFill>
                  <a:prstClr val="black"/>
                </a:solidFill>
                <a:latin typeface="+mn-lt"/>
                <a:ea typeface="Cambria" panose="02040503050406030204" pitchFamily="18" charset="0"/>
              </a:rPr>
              <a:t> types</a:t>
            </a:r>
            <a:endPar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endParaRPr>
          </a:p>
        </p:txBody>
      </p:sp>
      <p:sp>
        <p:nvSpPr>
          <p:cNvPr id="6" name="Content Placeholder 3">
            <a:extLst>
              <a:ext uri="{FF2B5EF4-FFF2-40B4-BE49-F238E27FC236}">
                <a16:creationId xmlns:a16="http://schemas.microsoft.com/office/drawing/2014/main" id="{8D363C15-07FB-96B7-D7F9-7A525F848961}"/>
              </a:ext>
            </a:extLst>
          </p:cNvPr>
          <p:cNvSpPr txBox="1">
            <a:spLocks/>
          </p:cNvSpPr>
          <p:nvPr/>
        </p:nvSpPr>
        <p:spPr>
          <a:xfrm>
            <a:off x="735298" y="1600111"/>
            <a:ext cx="6035202" cy="4089489"/>
          </a:xfrm>
          <a:prstGeom prst="rect">
            <a:avLst/>
          </a:prstGeom>
          <a:noFill/>
          <a:ln>
            <a:noFill/>
          </a:ln>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buSzPct val="75000"/>
              <a:buNone/>
            </a:pPr>
            <a:r>
              <a:rPr lang="en-US" sz="2400" b="1" i="1" dirty="0">
                <a:latin typeface="Calibri" panose="020F0502020204030204" pitchFamily="34" charset="0"/>
                <a:ea typeface="Calibri" panose="020F0502020204030204" pitchFamily="34" charset="0"/>
              </a:rPr>
              <a:t>Bedded pack systems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Compost bedded-pack vs. static/traditional/deep bedded pack</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Loose housing</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rPr>
              <a:t>Deeply bedded with organic material</a:t>
            </a:r>
          </a:p>
          <a:p>
            <a:pPr marL="457200" lvl="1"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buSzPct val="75000"/>
              <a:buNone/>
            </a:pPr>
            <a:r>
              <a:rPr lang="en-US" sz="2400" b="1" i="1" dirty="0">
                <a:latin typeface="Calibri" panose="020F0502020204030204" pitchFamily="34" charset="0"/>
                <a:ea typeface="Calibri" panose="020F0502020204030204" pitchFamily="34" charset="0"/>
                <a:cs typeface="Times New Roman" panose="02020603050405020304" pitchFamily="18" charset="0"/>
              </a:rPr>
              <a:t>Advantages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Affordable option when updating facilities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Improved cow comfort/decreased lameness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Integrate well with pasture-based farms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Welfare concerns</a:t>
            </a:r>
          </a:p>
          <a:p>
            <a:pPr lvl="1">
              <a:buSzPct val="75000"/>
              <a:buFont typeface="Wingdings" panose="05000000000000000000" pitchFamily="2" charset="2"/>
              <a:buChar char="§"/>
            </a:pPr>
            <a:r>
              <a:rPr lang="en-US" sz="1800" i="1" dirty="0">
                <a:latin typeface="Calibri" panose="020F0502020204030204" pitchFamily="34" charset="0"/>
                <a:ea typeface="Calibri" panose="020F0502020204030204" pitchFamily="34" charset="0"/>
                <a:cs typeface="Times New Roman" panose="02020603050405020304" pitchFamily="18" charset="0"/>
              </a:rPr>
              <a:t>Manure management</a:t>
            </a: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983C40F5-A576-C4C5-FC07-D37C9B76C89D}"/>
              </a:ext>
            </a:extLst>
          </p:cNvPr>
          <p:cNvPicPr>
            <a:picLocks noChangeAspect="1"/>
          </p:cNvPicPr>
          <p:nvPr/>
        </p:nvPicPr>
        <p:blipFill>
          <a:blip r:embed="rId3"/>
          <a:stretch>
            <a:fillRect/>
          </a:stretch>
        </p:blipFill>
        <p:spPr>
          <a:xfrm>
            <a:off x="7754112" y="1282702"/>
            <a:ext cx="3305174" cy="4406898"/>
          </a:xfrm>
          <a:prstGeom prst="rect">
            <a:avLst/>
          </a:prstGeom>
        </p:spPr>
      </p:pic>
    </p:spTree>
    <p:extLst>
      <p:ext uri="{BB962C8B-B14F-4D97-AF65-F5344CB8AC3E}">
        <p14:creationId xmlns:p14="http://schemas.microsoft.com/office/powerpoint/2010/main" val="7649176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0F7B8D3-D1F5-C4C0-E8A3-2DC52FF76D08}"/>
              </a:ext>
            </a:extLst>
          </p:cNvPr>
          <p:cNvGraphicFramePr>
            <a:graphicFrameLocks noGrp="1"/>
          </p:cNvGraphicFramePr>
          <p:nvPr/>
        </p:nvGraphicFramePr>
        <p:xfrm>
          <a:off x="2381386" y="304812"/>
          <a:ext cx="7705888" cy="6248376"/>
        </p:xfrm>
        <a:graphic>
          <a:graphicData uri="http://schemas.openxmlformats.org/drawingml/2006/table">
            <a:tbl>
              <a:tblPr firstRow="1" firstCol="1" bandRow="1"/>
              <a:tblGrid>
                <a:gridCol w="1852377">
                  <a:extLst>
                    <a:ext uri="{9D8B030D-6E8A-4147-A177-3AD203B41FA5}">
                      <a16:colId xmlns:a16="http://schemas.microsoft.com/office/drawing/2014/main" val="2246941403"/>
                    </a:ext>
                  </a:extLst>
                </a:gridCol>
                <a:gridCol w="1185521">
                  <a:extLst>
                    <a:ext uri="{9D8B030D-6E8A-4147-A177-3AD203B41FA5}">
                      <a16:colId xmlns:a16="http://schemas.microsoft.com/office/drawing/2014/main" val="530321391"/>
                    </a:ext>
                  </a:extLst>
                </a:gridCol>
                <a:gridCol w="2461604">
                  <a:extLst>
                    <a:ext uri="{9D8B030D-6E8A-4147-A177-3AD203B41FA5}">
                      <a16:colId xmlns:a16="http://schemas.microsoft.com/office/drawing/2014/main" val="2372511293"/>
                    </a:ext>
                  </a:extLst>
                </a:gridCol>
                <a:gridCol w="2206386">
                  <a:extLst>
                    <a:ext uri="{9D8B030D-6E8A-4147-A177-3AD203B41FA5}">
                      <a16:colId xmlns:a16="http://schemas.microsoft.com/office/drawing/2014/main" val="555310118"/>
                    </a:ext>
                  </a:extLst>
                </a:gridCol>
              </a:tblGrid>
              <a:tr h="795283">
                <a:tc gridSpan="4">
                  <a:txBody>
                    <a:bodyPr/>
                    <a:lstStyle/>
                    <a:p>
                      <a:pPr marL="0" marR="0">
                        <a:lnSpc>
                          <a:spcPct val="107000"/>
                        </a:lnSpc>
                        <a:spcBef>
                          <a:spcPts val="0"/>
                        </a:spcBef>
                        <a:spcAft>
                          <a:spcPts val="0"/>
                        </a:spcAft>
                      </a:pPr>
                      <a:r>
                        <a:rPr lang="en-US" sz="1400" b="1" kern="100" dirty="0">
                          <a:effectLst/>
                          <a:latin typeface="Times New Roman" panose="02020603050405020304" pitchFamily="18" charset="0"/>
                          <a:ea typeface="Times New Roman" panose="02020603050405020304" pitchFamily="18" charset="0"/>
                          <a:cs typeface="Times New Roman" panose="02020603050405020304" pitchFamily="18" charset="0"/>
                        </a:rPr>
                        <a:t>Table 1</a:t>
                      </a:r>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 Final multivariable model describing the effect of intramammary infection with frequently isolated staphylococci and mammaliicocci</a:t>
                      </a:r>
                      <a:r>
                        <a:rPr lang="en-US" sz="14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kern="100" dirty="0">
                          <a:effectLst/>
                          <a:latin typeface="Times New Roman" panose="02020603050405020304" pitchFamily="18" charset="0"/>
                          <a:ea typeface="Times New Roman" panose="02020603050405020304" pitchFamily="18" charset="0"/>
                          <a:cs typeface="Times New Roman" panose="02020603050405020304" pitchFamily="18" charset="0"/>
                        </a:rPr>
                        <a:t>on quarter somatic cell score, adjusted for days in milk at time of sampling. D</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ata set is comprised of 2,620 quarter-day observations collected from </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1779205"/>
                  </a:ext>
                </a:extLst>
              </a:tr>
              <a:tr h="244027">
                <a:tc gridSpan="4">
                  <a:txBody>
                    <a:bodyPr/>
                    <a:lstStyle/>
                    <a:p>
                      <a:pPr marL="0" marR="0">
                        <a:lnSpc>
                          <a:spcPct val="107000"/>
                        </a:lnSpc>
                        <a:spcBef>
                          <a:spcPts val="0"/>
                        </a:spcBef>
                        <a:spcAft>
                          <a:spcPts val="0"/>
                        </a:spcAft>
                      </a:pPr>
                      <a:r>
                        <a:rPr lang="en-US" sz="14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Fixed effects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5266772"/>
                  </a:ext>
                </a:extLst>
              </a:tr>
              <a:tr h="313401">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quarter observations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Coefficient estimate (SE)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-value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698535568"/>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Intercept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 (0.29)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0.90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678913241"/>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5.18 (0.60)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69079278"/>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112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4.81 (0.22)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61584967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3.76 (0.45)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55613022"/>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3.23 (0.85)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0676518"/>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3.11 (0.39)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384364795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2.96 (0.62)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65296940"/>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384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2.88 (0.12)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175959057"/>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40</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1.77 (0.31)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817506052"/>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15</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1.62 (0.54)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0.003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476749944"/>
                  </a:ext>
                </a:extLst>
              </a:tr>
              <a:tr h="163814">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9</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0.12 (0.48)</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0.81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504311873"/>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1972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tc>
                  <a:txBody>
                    <a:bodyPr/>
                    <a:lstStyle/>
                    <a:p>
                      <a:pPr marL="0" marR="0" algn="ctr">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lnL>
                      <a:noFill/>
                    </a:lnL>
                    <a:lnR>
                      <a:noFill/>
                    </a:lnR>
                    <a:lnT>
                      <a:noFill/>
                    </a:lnT>
                    <a:lnB>
                      <a:noFill/>
                    </a:lnB>
                    <a:noFill/>
                  </a:tcPr>
                </a:tc>
                <a:extLst>
                  <a:ext uri="{0D108BD9-81ED-4DB2-BD59-A6C34878D82A}">
                    <a16:rowId xmlns:a16="http://schemas.microsoft.com/office/drawing/2014/main" val="1549975442"/>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-0.003 (0.01)</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0.54</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2995090395"/>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14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0.73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721469849"/>
                  </a:ext>
                </a:extLst>
              </a:tr>
              <a:tr h="163814">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Days in milk</a:t>
                      </a:r>
                      <a:r>
                        <a:rPr lang="en-US" sz="1400" kern="1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&lt; 0.001</a:t>
                      </a:r>
                      <a:r>
                        <a:rPr lang="en-US" sz="14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0.53</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extLst>
                  <a:ext uri="{0D108BD9-81ED-4DB2-BD59-A6C34878D82A}">
                    <a16:rowId xmlns:a16="http://schemas.microsoft.com/office/drawing/2014/main" val="3164267576"/>
                  </a:ext>
                </a:extLst>
              </a:tr>
              <a:tr h="305033">
                <a:tc>
                  <a:txBody>
                    <a:bodyPr/>
                    <a:lstStyle/>
                    <a:p>
                      <a:pPr marL="0" marR="0">
                        <a:lnSpc>
                          <a:spcPct val="107000"/>
                        </a:lnSpc>
                        <a:spcBef>
                          <a:spcPts val="0"/>
                        </a:spcBef>
                        <a:spcAft>
                          <a:spcPts val="0"/>
                        </a:spcAft>
                      </a:pPr>
                      <a:r>
                        <a:rPr lang="en-US" sz="1400" i="1" kern="100">
                          <a:effectLst/>
                          <a:latin typeface="Times New Roman" panose="02020603050405020304" pitchFamily="18" charset="0"/>
                          <a:ea typeface="Calibri" panose="020F0502020204030204" pitchFamily="34" charset="0"/>
                          <a:cs typeface="Times New Roman" panose="02020603050405020304" pitchFamily="18" charset="0"/>
                        </a:rPr>
                        <a:t>Random effects</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Variance</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417664541"/>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Farm</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0.28</a:t>
                      </a:r>
                      <a:endParaRPr lang="en-US" sz="14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kern="10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78263850"/>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Cow</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r>
                        <a:rPr lang="en-US" sz="1400" kern="100">
                          <a:solidFill>
                            <a:srgbClr val="000000"/>
                          </a:solidFill>
                          <a:effectLst/>
                          <a:latin typeface="Times New Roman" panose="02020603050405020304" pitchFamily="18" charset="0"/>
                          <a:cs typeface="Times New Roman" panose="02020603050405020304" pitchFamily="18" charset="0"/>
                        </a:rPr>
                        <a:t>1.0</a:t>
                      </a:r>
                      <a:endParaRPr lang="en-US" sz="14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r>
                        <a:rPr lang="en-US" sz="1400" kern="100">
                          <a:solidFill>
                            <a:srgbClr val="000000"/>
                          </a:solidFill>
                          <a:effectLst/>
                          <a:latin typeface="Times New Roman" panose="02020603050405020304" pitchFamily="18" charset="0"/>
                          <a:cs typeface="Times New Roman" panose="02020603050405020304" pitchFamily="18" charset="0"/>
                        </a:rPr>
                        <a:t> </a:t>
                      </a:r>
                      <a:endParaRPr lang="en-US" sz="1400" kern="100">
                        <a:effectLst/>
                        <a:latin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3543966904"/>
                  </a:ext>
                </a:extLst>
              </a:tr>
              <a:tr h="163814">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Quarter</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0.47</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gridSpan="2">
                  <a:txBody>
                    <a:bodyPr/>
                    <a:lstStyle/>
                    <a:p>
                      <a:pPr marL="0" marR="0">
                        <a:lnSpc>
                          <a:spcPct val="107000"/>
                        </a:lnSpc>
                        <a:spcBef>
                          <a:spcPts val="0"/>
                        </a:spcBef>
                        <a:spcAft>
                          <a:spcPts val="0"/>
                        </a:spcAft>
                      </a:pPr>
                      <a:r>
                        <a:rPr lang="en-US" sz="14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697567508"/>
                  </a:ext>
                </a:extLst>
              </a:tr>
              <a:tr h="163814">
                <a:tc gridSpan="4">
                  <a:txBody>
                    <a:bodyPr/>
                    <a:lstStyle/>
                    <a:p>
                      <a:pPr marL="0" marR="0">
                        <a:lnSpc>
                          <a:spcPct val="107000"/>
                        </a:lnSpc>
                        <a:spcBef>
                          <a:spcPts val="0"/>
                        </a:spcBef>
                        <a:spcAft>
                          <a:spcPts val="0"/>
                        </a:spcAft>
                      </a:pPr>
                      <a:r>
                        <a:rPr lang="en-US" sz="1400" kern="100" baseline="30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Quarter somatic cell score differs from healthy quarters (</a:t>
                      </a:r>
                      <a:r>
                        <a:rPr lang="en-US" sz="1400" i="1"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 0.05)</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5735" marR="55735" marT="0" marB="0" anchor="b">
                    <a:lnL>
                      <a:noFill/>
                    </a:lnL>
                    <a:lnR>
                      <a:noFill/>
                    </a:lnR>
                    <a:lnT>
                      <a:noFill/>
                    </a:lnT>
                    <a:lnB>
                      <a:noFill/>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09102625"/>
                  </a:ext>
                </a:extLst>
              </a:tr>
            </a:tbl>
          </a:graphicData>
        </a:graphic>
      </p:graphicFrame>
    </p:spTree>
    <p:extLst>
      <p:ext uri="{BB962C8B-B14F-4D97-AF65-F5344CB8AC3E}">
        <p14:creationId xmlns:p14="http://schemas.microsoft.com/office/powerpoint/2010/main" val="2546271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77DADB9-9C55-D93A-2A4B-20E1A704B98D}"/>
              </a:ext>
            </a:extLst>
          </p:cNvPr>
          <p:cNvGraphicFramePr>
            <a:graphicFrameLocks noGrp="1"/>
          </p:cNvGraphicFramePr>
          <p:nvPr/>
        </p:nvGraphicFramePr>
        <p:xfrm>
          <a:off x="2115929" y="962527"/>
          <a:ext cx="7960142" cy="4791203"/>
        </p:xfrm>
        <a:graphic>
          <a:graphicData uri="http://schemas.openxmlformats.org/drawingml/2006/table">
            <a:tbl>
              <a:tblPr firstRow="1" firstCol="1" bandRow="1"/>
              <a:tblGrid>
                <a:gridCol w="2060895">
                  <a:extLst>
                    <a:ext uri="{9D8B030D-6E8A-4147-A177-3AD203B41FA5}">
                      <a16:colId xmlns:a16="http://schemas.microsoft.com/office/drawing/2014/main" val="3320493698"/>
                    </a:ext>
                  </a:extLst>
                </a:gridCol>
                <a:gridCol w="2301004">
                  <a:extLst>
                    <a:ext uri="{9D8B030D-6E8A-4147-A177-3AD203B41FA5}">
                      <a16:colId xmlns:a16="http://schemas.microsoft.com/office/drawing/2014/main" val="1380666763"/>
                    </a:ext>
                  </a:extLst>
                </a:gridCol>
                <a:gridCol w="3598243">
                  <a:extLst>
                    <a:ext uri="{9D8B030D-6E8A-4147-A177-3AD203B41FA5}">
                      <a16:colId xmlns:a16="http://schemas.microsoft.com/office/drawing/2014/main" val="2565188533"/>
                    </a:ext>
                  </a:extLst>
                </a:gridCol>
              </a:tblGrid>
              <a:tr h="1140116">
                <a:tc gridSpan="3">
                  <a:txBody>
                    <a:bodyPr/>
                    <a:lstStyle/>
                    <a:p>
                      <a:pPr marL="0" marR="0">
                        <a:lnSpc>
                          <a:spcPct val="107000"/>
                        </a:lnSpc>
                        <a:spcBef>
                          <a:spcPts val="0"/>
                        </a:spcBef>
                        <a:spcAft>
                          <a:spcPts val="0"/>
                        </a:spcAft>
                      </a:pPr>
                      <a:r>
                        <a:rPr lang="en-US" sz="16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2</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Estimated quarter somatic cell count by intramammary infection status at 91 days in milk (13 weeks) for frequently isolated </a:t>
                      </a: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staphylococci and mammaliicocci</a:t>
                      </a: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healthy (no growth) quarters. D</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ata set used to make model estimations is comprised of 2,620 quarter-day observations collected from </a:t>
                      </a: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1,272 quarters belonging to 360 cows </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during a longitudinal, cross-sectional observational study of 10 certified organic dairy farms in Vermont (US).</a:t>
                      </a:r>
                    </a:p>
                    <a:p>
                      <a:pPr marL="0" marR="0">
                        <a:lnSpc>
                          <a:spcPct val="107000"/>
                        </a:lnSpc>
                        <a:spcBef>
                          <a:spcPts val="0"/>
                        </a:spcBef>
                        <a:spcAft>
                          <a:spcPts val="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44584591"/>
                  </a:ext>
                </a:extLst>
              </a:tr>
              <a:tr h="469546">
                <a:tc>
                  <a:txBody>
                    <a:bodyPr/>
                    <a:lstStyle/>
                    <a:p>
                      <a:pPr marL="0" marR="0" algn="ctr">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Quarter-day IMI status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Estimated quarter somatic cell count (cells/mL)</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95% lower and upper confidence level (cells/mL)</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793235704"/>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warneri</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395,190</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148,189 - 1,053,891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104203237"/>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aureus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307,101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197,323 - 477,951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260580310"/>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agnetis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148,437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69,021 - 319,232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167646016"/>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hyicus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102,478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26,368 - 398,281</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831270466"/>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simulans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94,617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48,346 - 185,175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625058531"/>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xylosus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84,985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30,798 - 234,512</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377305863"/>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chromogenes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80,376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56,942 - 113,454</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6018725"/>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haemolyticus</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37,333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21,217 - 65,688</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3015809478"/>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devriesei</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33,513</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13,597 - 82,599</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993773584"/>
                  </a:ext>
                </a:extLst>
              </a:tr>
              <a:tr h="236403">
                <a:tc>
                  <a:txBody>
                    <a:bodyPr/>
                    <a:lstStyle/>
                    <a:p>
                      <a:pPr marL="0" marR="0" algn="ctr">
                        <a:lnSpc>
                          <a:spcPct val="107000"/>
                        </a:lnSpc>
                        <a:spcBef>
                          <a:spcPts val="0"/>
                        </a:spcBef>
                        <a:spcAft>
                          <a:spcPts val="0"/>
                        </a:spcAft>
                      </a:pPr>
                      <a:r>
                        <a:rPr lang="en-US" sz="1600" i="1"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 equorum</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11,855</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5,292 - 26,556</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274724651"/>
                  </a:ext>
                </a:extLst>
              </a:tr>
              <a:tr h="236403">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Healthy (no growth)</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10,927</a:t>
                      </a:r>
                      <a:endParaRPr lang="en-US"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a:txBody>
                    <a:bodyPr/>
                    <a:lstStyle/>
                    <a:p>
                      <a:pPr marL="0" marR="0" algn="ctr">
                        <a:lnSpc>
                          <a:spcPct val="107000"/>
                        </a:lnSpc>
                        <a:spcBef>
                          <a:spcPts val="0"/>
                        </a:spcBef>
                        <a:spcAft>
                          <a:spcPts val="0"/>
                        </a:spcAft>
                      </a:pPr>
                      <a:r>
                        <a:rPr lang="en-US"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8,056 - 14,822</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1530030499"/>
                  </a:ext>
                </a:extLst>
              </a:tr>
            </a:tbl>
          </a:graphicData>
        </a:graphic>
      </p:graphicFrame>
    </p:spTree>
    <p:extLst>
      <p:ext uri="{BB962C8B-B14F-4D97-AF65-F5344CB8AC3E}">
        <p14:creationId xmlns:p14="http://schemas.microsoft.com/office/powerpoint/2010/main" val="2262979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F4B939D-0387-E900-10D3-2DE8461F029C}"/>
              </a:ext>
            </a:extLst>
          </p:cNvPr>
          <p:cNvGraphicFramePr>
            <a:graphicFrameLocks noGrp="1"/>
          </p:cNvGraphicFramePr>
          <p:nvPr/>
        </p:nvGraphicFramePr>
        <p:xfrm>
          <a:off x="838200" y="1618009"/>
          <a:ext cx="10515600" cy="2901193"/>
        </p:xfrm>
        <a:graphic>
          <a:graphicData uri="http://schemas.openxmlformats.org/drawingml/2006/table">
            <a:tbl>
              <a:tblPr firstRow="1" firstCol="1" bandRow="1"/>
              <a:tblGrid>
                <a:gridCol w="2225101">
                  <a:extLst>
                    <a:ext uri="{9D8B030D-6E8A-4147-A177-3AD203B41FA5}">
                      <a16:colId xmlns:a16="http://schemas.microsoft.com/office/drawing/2014/main" val="3530605006"/>
                    </a:ext>
                  </a:extLst>
                </a:gridCol>
                <a:gridCol w="3482767">
                  <a:extLst>
                    <a:ext uri="{9D8B030D-6E8A-4147-A177-3AD203B41FA5}">
                      <a16:colId xmlns:a16="http://schemas.microsoft.com/office/drawing/2014/main" val="1692984675"/>
                    </a:ext>
                  </a:extLst>
                </a:gridCol>
                <a:gridCol w="4807732">
                  <a:extLst>
                    <a:ext uri="{9D8B030D-6E8A-4147-A177-3AD203B41FA5}">
                      <a16:colId xmlns:a16="http://schemas.microsoft.com/office/drawing/2014/main" val="1214417388"/>
                    </a:ext>
                  </a:extLst>
                </a:gridCol>
              </a:tblGrid>
              <a:tr h="184150">
                <a:tc gridSpan="3">
                  <a:txBody>
                    <a:bodyPr/>
                    <a:lstStyle/>
                    <a:p>
                      <a:pPr marL="0" marR="0">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Table 1. Diversity of RAPD types causing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persistently high and low SCC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Staphylococcus chromogenes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intramammary infections</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by farm.</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IMI was considered persistent if it had ≥ 2 quarter-day observations (from sequential sampling events approximately 30 days apart) and it was infected with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 </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only for all quarter-day observations. Persistent IMI were then selected where all quarter-day observations had an associated SCC of ≥200,000 cells/mL or &lt;200,000 cells/</a:t>
                      </a:r>
                      <a:r>
                        <a:rPr lang="en-US"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mL.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All isolates associated with each IMI were strain-typed using RAPD to ensure persistency; 74 out of 75 IMI were found to be caused by the same strain of </a:t>
                      </a:r>
                      <a:r>
                        <a:rPr lang="en-US" sz="1200" i="1" kern="0" dirty="0">
                          <a:effectLst/>
                          <a:latin typeface="Times New Roman" panose="02020603050405020304" pitchFamily="18" charset="0"/>
                          <a:ea typeface="Times New Roman" panose="02020603050405020304" pitchFamily="18" charset="0"/>
                          <a:cs typeface="Times New Roman" panose="02020603050405020304" pitchFamily="18" charset="0"/>
                        </a:rPr>
                        <a:t>S. chromogenes.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9821486"/>
                  </a:ext>
                </a:extLst>
              </a:tr>
              <a:tr h="257175">
                <a:tc>
                  <a:txBody>
                    <a:bodyPr/>
                    <a:lstStyle/>
                    <a:p>
                      <a:pPr marL="0" marR="0" algn="ctr">
                        <a:lnSpc>
                          <a:spcPct val="107000"/>
                        </a:lnSpc>
                        <a:spcBef>
                          <a:spcPts val="0"/>
                        </a:spcBef>
                        <a:spcAft>
                          <a:spcPts val="0"/>
                        </a:spcAft>
                      </a:pPr>
                      <a:r>
                        <a:rPr lang="en-US" sz="1200" kern="0">
                          <a:effectLst/>
                          <a:latin typeface="Times New Roman" panose="02020603050405020304" pitchFamily="18" charset="0"/>
                          <a:ea typeface="Times New Roman" panose="02020603050405020304" pitchFamily="18" charset="0"/>
                          <a:cs typeface="Times New Roman" panose="02020603050405020304" pitchFamily="18" charset="0"/>
                        </a:rPr>
                        <a:t>Farm</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persistent IMI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RAPD types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503774062"/>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A</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65398771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C</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2270317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D</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3526522777"/>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4234876119"/>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F</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270766967"/>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371818866"/>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H</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681952475"/>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I</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2703753983"/>
                  </a:ext>
                </a:extLst>
              </a:tr>
              <a:tr h="184150">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Farm J</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tc>
                  <a:txBody>
                    <a:bodyPr/>
                    <a:lstStyle/>
                    <a:p>
                      <a:pPr marL="0" marR="0" algn="ctr">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noFill/>
                  </a:tcPr>
                </a:tc>
                <a:extLst>
                  <a:ext uri="{0D108BD9-81ED-4DB2-BD59-A6C34878D82A}">
                    <a16:rowId xmlns:a16="http://schemas.microsoft.com/office/drawing/2014/main" val="1992647456"/>
                  </a:ext>
                </a:extLst>
              </a:tr>
            </a:tbl>
          </a:graphicData>
        </a:graphic>
      </p:graphicFrame>
    </p:spTree>
    <p:extLst>
      <p:ext uri="{BB962C8B-B14F-4D97-AF65-F5344CB8AC3E}">
        <p14:creationId xmlns:p14="http://schemas.microsoft.com/office/powerpoint/2010/main" val="2311149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648C7F1-3BE6-43AE-8D09-D2912BAF1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25" y="748430"/>
            <a:ext cx="11714949" cy="203028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1459750C-461F-A876-05B0-04785AF9F7C5}"/>
              </a:ext>
            </a:extLst>
          </p:cNvPr>
          <p:cNvSpPr txBox="1">
            <a:spLocks/>
          </p:cNvSpPr>
          <p:nvPr/>
        </p:nvSpPr>
        <p:spPr>
          <a:xfrm>
            <a:off x="335162" y="3020027"/>
            <a:ext cx="11521674" cy="3408482"/>
          </a:xfrm>
          <a:prstGeom prst="rect">
            <a:avLst/>
          </a:prstGeom>
          <a:noFill/>
          <a:ln>
            <a:noFill/>
          </a:ln>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b="1" i="1" dirty="0">
              <a:solidFill>
                <a:prstClr val="black"/>
              </a:solidFill>
              <a:latin typeface="+mn-lt"/>
              <a:ea typeface="Cambria" panose="02040503050406030204" pitchFamily="18" charset="0"/>
            </a:endParaRPr>
          </a:p>
          <a:p>
            <a:pPr marL="0" marR="0" lvl="0" indent="0" defTabSz="914400" rtl="0" eaLnBrk="1" fontAlgn="auto" latinLnBrk="0" hangingPunct="1">
              <a:lnSpc>
                <a:spcPct val="90000"/>
              </a:lnSpc>
              <a:spcBef>
                <a:spcPct val="0"/>
              </a:spcBef>
              <a:spcAft>
                <a:spcPts val="0"/>
              </a:spcAft>
              <a:buClrTx/>
              <a:buSzTx/>
              <a:buFontTx/>
              <a:buNone/>
              <a:tabLst/>
              <a:defRPr/>
            </a:pPr>
            <a:r>
              <a:rPr lang="en-US" b="1" i="1" dirty="0">
                <a:solidFill>
                  <a:prstClr val="black"/>
                </a:solidFill>
                <a:effectLst>
                  <a:outerShdw blurRad="38100" dist="38100" dir="2700000" algn="tl">
                    <a:srgbClr val="000000">
                      <a:alpha val="43137"/>
                    </a:srgbClr>
                  </a:outerShdw>
                </a:effectLst>
                <a:latin typeface="+mn-lt"/>
                <a:ea typeface="Cambria" panose="02040503050406030204" pitchFamily="18" charset="0"/>
              </a:rPr>
              <a:t>Specific objectives, Study 1:</a:t>
            </a:r>
          </a:p>
          <a:p>
            <a:pPr marL="0" lvl="0" indent="0">
              <a:buNone/>
              <a:defRPr/>
            </a:pPr>
            <a:r>
              <a:rPr lang="en-US" sz="2400" b="1" i="1" noProof="0" dirty="0">
                <a:solidFill>
                  <a:prstClr val="black"/>
                </a:solidFill>
                <a:latin typeface="+mn-lt"/>
                <a:ea typeface="Cambria" panose="02040503050406030204" pitchFamily="18" charset="0"/>
              </a:rPr>
              <a:t>1) Ch</a:t>
            </a:r>
            <a:r>
              <a:rPr lang="en-US" sz="2400" b="1" i="1" dirty="0" err="1">
                <a:solidFill>
                  <a:prstClr val="black"/>
                </a:solidFill>
                <a:latin typeface="+mn-lt"/>
                <a:ea typeface="Cambria" panose="02040503050406030204" pitchFamily="18" charset="0"/>
              </a:rPr>
              <a:t>aracterize</a:t>
            </a:r>
            <a:r>
              <a:rPr lang="en-US" sz="2400" b="1" i="1" dirty="0">
                <a:solidFill>
                  <a:prstClr val="black"/>
                </a:solidFill>
                <a:latin typeface="+mn-lt"/>
                <a:ea typeface="Cambria" panose="02040503050406030204" pitchFamily="18" charset="0"/>
              </a:rPr>
              <a:t> the quarter-level prevalence of intramammary infections caused by different microorganisms for organic dairies farms in Vermont using two different facility types:</a:t>
            </a:r>
          </a:p>
          <a:p>
            <a:pPr marL="457200" lvl="1" indent="0">
              <a:buNone/>
              <a:defRPr/>
            </a:pPr>
            <a:r>
              <a:rPr lang="en-US" i="1" dirty="0">
                <a:solidFill>
                  <a:sysClr val="windowText" lastClr="000000"/>
                </a:solidFill>
                <a:latin typeface="Calibri" panose="020F0502020204030204"/>
              </a:rPr>
              <a:t>-Tiestalls with shavings, bedded pack systems</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1862068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92B025-416A-B3EE-6570-F2048879E2B0}"/>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Study overview</a:t>
            </a:r>
          </a:p>
        </p:txBody>
      </p:sp>
      <p:sp>
        <p:nvSpPr>
          <p:cNvPr id="7" name="Content Placeholder 3">
            <a:extLst>
              <a:ext uri="{FF2B5EF4-FFF2-40B4-BE49-F238E27FC236}">
                <a16:creationId xmlns:a16="http://schemas.microsoft.com/office/drawing/2014/main" id="{C6B57FFE-F51D-69FA-DFDB-EFAFFE624F22}"/>
              </a:ext>
            </a:extLst>
          </p:cNvPr>
          <p:cNvSpPr txBox="1">
            <a:spLocks/>
          </p:cNvSpPr>
          <p:nvPr/>
        </p:nvSpPr>
        <p:spPr>
          <a:xfrm>
            <a:off x="2050401" y="4060612"/>
            <a:ext cx="8091197" cy="2210879"/>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marL="0" indent="0">
              <a:lnSpc>
                <a:spcPct val="100000"/>
              </a:lnSpc>
              <a:buSzPct val="75000"/>
              <a:buNone/>
            </a:pPr>
            <a:r>
              <a:rPr lang="en-US" sz="2400" b="1" i="1" dirty="0">
                <a:latin typeface="Calibri" panose="020F0502020204030204" pitchFamily="34" charset="0"/>
                <a:ea typeface="Calibri" panose="020F0502020204030204" pitchFamily="34" charset="0"/>
              </a:rPr>
              <a:t>Inclusion criteria for herds:</a:t>
            </a:r>
          </a:p>
          <a:p>
            <a:pPr lvl="1">
              <a:lnSpc>
                <a:spcPct val="100000"/>
              </a:lnSpc>
              <a:buSzPct val="75000"/>
              <a:buFont typeface="Wingdings" panose="05000000000000000000" pitchFamily="2" charset="2"/>
              <a:buChar char="§"/>
            </a:pPr>
            <a:r>
              <a:rPr lang="en-US" sz="2000" i="1" dirty="0">
                <a:solidFill>
                  <a:sysClr val="windowText" lastClr="000000"/>
                </a:solidFill>
                <a:latin typeface="Calibri" panose="020F0502020204030204"/>
              </a:rPr>
              <a:t>Certified organic dairy</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Milking between 35 and 120 cows</a:t>
            </a:r>
          </a:p>
          <a:p>
            <a:pPr lvl="1">
              <a:lnSpc>
                <a:spcPts val="800"/>
              </a:lnSpc>
              <a:buSzPct val="75000"/>
              <a:buFont typeface="Wingdings" panose="05000000000000000000" pitchFamily="2" charset="2"/>
              <a:buChar char="§"/>
            </a:pPr>
            <a:endParaRPr lang="en-US" sz="2000" i="1" dirty="0">
              <a:solidFill>
                <a:sysClr val="windowText" lastClr="000000"/>
              </a:solidFill>
              <a:latin typeface="Calibri" panose="020F0502020204030204"/>
            </a:endParaRPr>
          </a:p>
          <a:p>
            <a:pPr lvl="1">
              <a:buSzPct val="75000"/>
              <a:buFont typeface="Wingdings" panose="05000000000000000000" pitchFamily="2" charset="2"/>
              <a:buChar char="§"/>
            </a:pPr>
            <a:r>
              <a:rPr lang="en-US" sz="2000" i="1" dirty="0">
                <a:solidFill>
                  <a:sysClr val="windowText" lastClr="000000"/>
                </a:solidFill>
                <a:latin typeface="Calibri" panose="020F0502020204030204"/>
              </a:rPr>
              <a:t>Utilizing a tiestall with shavings OR a bedded pack system</a:t>
            </a:r>
          </a:p>
          <a:p>
            <a:pPr marL="0" indent="0">
              <a:buSzPct val="75000"/>
              <a:buNone/>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pic>
        <p:nvPicPr>
          <p:cNvPr id="2052" name="Picture 4" descr="A cow walks a snow-covered field.">
            <a:extLst>
              <a:ext uri="{FF2B5EF4-FFF2-40B4-BE49-F238E27FC236}">
                <a16:creationId xmlns:a16="http://schemas.microsoft.com/office/drawing/2014/main" id="{CD826AE8-E006-28A5-37DA-A4B6CB57FA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85"/>
          <a:stretch/>
        </p:blipFill>
        <p:spPr bwMode="auto">
          <a:xfrm>
            <a:off x="2095323" y="1360137"/>
            <a:ext cx="4000677" cy="2403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2377B46-E562-18BD-A5FE-15680993140D}"/>
              </a:ext>
            </a:extLst>
          </p:cNvPr>
          <p:cNvSpPr txBox="1"/>
          <p:nvPr/>
        </p:nvSpPr>
        <p:spPr>
          <a:xfrm>
            <a:off x="4718988" y="3732828"/>
            <a:ext cx="1474617"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i="1" dirty="0">
                <a:solidFill>
                  <a:prstClr val="black"/>
                </a:solidFill>
                <a:latin typeface="Calibri" panose="020F0502020204030204"/>
              </a:rPr>
              <a:t>O</a:t>
            </a: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rganicvalley.coop</a:t>
            </a:r>
          </a:p>
        </p:txBody>
      </p:sp>
      <p:pic>
        <p:nvPicPr>
          <p:cNvPr id="3" name="Picture 2" descr="grazing.jpg">
            <a:extLst>
              <a:ext uri="{FF2B5EF4-FFF2-40B4-BE49-F238E27FC236}">
                <a16:creationId xmlns:a16="http://schemas.microsoft.com/office/drawing/2014/main" id="{82DD5DC9-DBED-7EE8-F77C-13F772853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944" y="1370353"/>
            <a:ext cx="3623733" cy="24109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FDD5B3-BE6B-3C34-DAC5-CF1371FB2055}"/>
              </a:ext>
            </a:extLst>
          </p:cNvPr>
          <p:cNvSpPr txBox="1"/>
          <p:nvPr/>
        </p:nvSpPr>
        <p:spPr>
          <a:xfrm>
            <a:off x="8719665" y="3732828"/>
            <a:ext cx="1429830" cy="18466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i="1" u="none" strike="noStrike" kern="1200" cap="none" spc="0" normalizeH="0" baseline="0" noProof="0" dirty="0">
                <a:ln>
                  <a:noFill/>
                </a:ln>
                <a:solidFill>
                  <a:prstClr val="black"/>
                </a:solidFill>
                <a:effectLst/>
                <a:uLnTx/>
                <a:uFillTx/>
                <a:latin typeface="Calibri" panose="020F0502020204030204"/>
                <a:ea typeface="+mn-ea"/>
                <a:cs typeface="+mn-cs"/>
              </a:rPr>
              <a:t>Photo: M. Webb</a:t>
            </a:r>
          </a:p>
        </p:txBody>
      </p:sp>
    </p:spTree>
    <p:extLst>
      <p:ext uri="{BB962C8B-B14F-4D97-AF65-F5344CB8AC3E}">
        <p14:creationId xmlns:p14="http://schemas.microsoft.com/office/powerpoint/2010/main" val="26399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30A84-EF83-4658-BD7C-B33C75DAE8A1}"/>
              </a:ext>
            </a:extLst>
          </p:cNvPr>
          <p:cNvPicPr>
            <a:picLocks noChangeAspect="1"/>
          </p:cNvPicPr>
          <p:nvPr/>
        </p:nvPicPr>
        <p:blipFill rotWithShape="1">
          <a:blip r:embed="rId3"/>
          <a:srcRect l="28658" t="27343" b="815"/>
          <a:stretch/>
        </p:blipFill>
        <p:spPr>
          <a:xfrm>
            <a:off x="856313" y="483270"/>
            <a:ext cx="10479372" cy="3540819"/>
          </a:xfrm>
          <a:prstGeom prst="rect">
            <a:avLst/>
          </a:prstGeom>
        </p:spPr>
      </p:pic>
      <p:pic>
        <p:nvPicPr>
          <p:cNvPr id="6" name="Picture 5">
            <a:extLst>
              <a:ext uri="{FF2B5EF4-FFF2-40B4-BE49-F238E27FC236}">
                <a16:creationId xmlns:a16="http://schemas.microsoft.com/office/drawing/2014/main" id="{8294A047-DFBC-404B-8305-9ED89489B2B5}"/>
              </a:ext>
            </a:extLst>
          </p:cNvPr>
          <p:cNvPicPr>
            <a:picLocks noChangeAspect="1"/>
          </p:cNvPicPr>
          <p:nvPr/>
        </p:nvPicPr>
        <p:blipFill>
          <a:blip r:embed="rId4"/>
          <a:stretch>
            <a:fillRect/>
          </a:stretch>
        </p:blipFill>
        <p:spPr>
          <a:xfrm>
            <a:off x="8805103" y="2952399"/>
            <a:ext cx="2530582" cy="3374109"/>
          </a:xfrm>
          <a:prstGeom prst="rect">
            <a:avLst/>
          </a:prstGeom>
        </p:spPr>
      </p:pic>
      <p:pic>
        <p:nvPicPr>
          <p:cNvPr id="8" name="Picture 2" descr="Image result for tie stall barn">
            <a:extLst>
              <a:ext uri="{FF2B5EF4-FFF2-40B4-BE49-F238E27FC236}">
                <a16:creationId xmlns:a16="http://schemas.microsoft.com/office/drawing/2014/main" id="{FD6273F1-9DAD-488E-9A5A-3F5F161D9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43" y="2952399"/>
            <a:ext cx="3354038" cy="2515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25FECFC-AADF-3A94-66AD-EC77523CC650}"/>
              </a:ext>
            </a:extLst>
          </p:cNvPr>
          <p:cNvSpPr txBox="1">
            <a:spLocks/>
          </p:cNvSpPr>
          <p:nvPr/>
        </p:nvSpPr>
        <p:spPr>
          <a:xfrm>
            <a:off x="4066849" y="3141220"/>
            <a:ext cx="4319585" cy="2583168"/>
          </a:xfrm>
          <a:prstGeom prst="rect">
            <a:avLst/>
          </a:prstGeom>
          <a:solidFill>
            <a:schemeClr val="bg2"/>
          </a:solidFill>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600"/>
              </a:lnSpc>
              <a:buSzPct val="75000"/>
              <a:buFont typeface="Wingdings" panose="05000000000000000000" pitchFamily="2" charset="2"/>
              <a:buChar char="§"/>
            </a:pPr>
            <a:endParaRPr lang="en-US" sz="1800" b="1" i="1" dirty="0">
              <a:latin typeface="Calibri" panose="020F0502020204030204" pitchFamily="34" charset="0"/>
              <a:ea typeface="Calibri" panose="020F0502020204030204" pitchFamily="34"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rPr>
              <a:t>10 organic dairies</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+/- 3 samplings/farm</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35 cows per farm visit</a:t>
            </a:r>
          </a:p>
          <a:p>
            <a:pPr>
              <a:buSzPct val="75000"/>
              <a:buFont typeface="Wingdings" panose="05000000000000000000" pitchFamily="2" charset="2"/>
              <a:buChar char="§"/>
            </a:pPr>
            <a:r>
              <a:rPr lang="en-US" sz="2400" b="1" i="1" dirty="0">
                <a:latin typeface="Calibri" panose="020F0502020204030204" pitchFamily="34" charset="0"/>
                <a:ea typeface="Calibri" panose="020F0502020204030204" pitchFamily="34" charset="0"/>
                <a:cs typeface="Times New Roman" panose="02020603050405020304" pitchFamily="18" charset="0"/>
              </a:rPr>
              <a:t>Duplicate quartermilk samples</a:t>
            </a: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buSzPct val="75000"/>
              <a:buFont typeface="Wingdings" panose="05000000000000000000" pitchFamily="2" charset="2"/>
              <a:buChar char="§"/>
            </a:pPr>
            <a:endParaRPr lang="en-US" b="1" i="1" dirty="0"/>
          </a:p>
          <a:p>
            <a:pPr marL="457200" lvl="1" indent="0">
              <a:buFont typeface="Arial" panose="020B0604020202020204" pitchFamily="34" charset="0"/>
              <a:buNone/>
            </a:pPr>
            <a:endParaRPr lang="en-US" dirty="0"/>
          </a:p>
          <a:p>
            <a:pPr>
              <a:buFont typeface="Wingdings" panose="05000000000000000000" pitchFamily="2" charset="2"/>
              <a:buChar char="ü"/>
            </a:pPr>
            <a:endParaRPr lang="en-US" dirty="0"/>
          </a:p>
          <a:p>
            <a:pPr lvl="1">
              <a:buFont typeface="Wingdings" panose="05000000000000000000" pitchFamily="2" charset="2"/>
              <a:buChar char="ü"/>
            </a:pPr>
            <a:endParaRPr lang="en-US" dirty="0"/>
          </a:p>
        </p:txBody>
      </p:sp>
      <p:sp>
        <p:nvSpPr>
          <p:cNvPr id="9" name="Title 1">
            <a:extLst>
              <a:ext uri="{FF2B5EF4-FFF2-40B4-BE49-F238E27FC236}">
                <a16:creationId xmlns:a16="http://schemas.microsoft.com/office/drawing/2014/main" id="{1C79E1E7-E6D1-64AF-4AD7-59E5F72328DD}"/>
              </a:ext>
            </a:extLst>
          </p:cNvPr>
          <p:cNvSpPr txBox="1">
            <a:spLocks/>
          </p:cNvSpPr>
          <p:nvPr/>
        </p:nvSpPr>
        <p:spPr>
          <a:xfrm>
            <a:off x="95533" y="7455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1" u="none" strike="noStrike" kern="1200" cap="none" spc="0" normalizeH="0" baseline="0" noProof="0" dirty="0">
                <a:ln>
                  <a:noFill/>
                </a:ln>
                <a:solidFill>
                  <a:prstClr val="black"/>
                </a:solidFill>
                <a:effectLst/>
                <a:uLnTx/>
                <a:uFillTx/>
                <a:latin typeface="+mn-lt"/>
                <a:ea typeface="Cambria" panose="02040503050406030204" pitchFamily="18" charset="0"/>
              </a:rPr>
              <a:t>Methods: Sample collection</a:t>
            </a:r>
          </a:p>
        </p:txBody>
      </p:sp>
    </p:spTree>
    <p:extLst>
      <p:ext uri="{BB962C8B-B14F-4D97-AF65-F5344CB8AC3E}">
        <p14:creationId xmlns:p14="http://schemas.microsoft.com/office/powerpoint/2010/main" val="2582801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3653</TotalTime>
  <Words>22746</Words>
  <Application>Microsoft Office PowerPoint</Application>
  <PresentationFormat>Widescreen</PresentationFormat>
  <Paragraphs>3277</Paragraphs>
  <Slides>62</Slides>
  <Notes>53</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80" baseType="lpstr">
      <vt:lpstr>Aptos</vt:lpstr>
      <vt:lpstr>Arial</vt:lpstr>
      <vt:lpstr>Arial</vt:lpstr>
      <vt:lpstr>Berkeley-Medium</vt:lpstr>
      <vt:lpstr>Calibri</vt:lpstr>
      <vt:lpstr>Calibri Light</vt:lpstr>
      <vt:lpstr>Cambria</vt:lpstr>
      <vt:lpstr>Courier New</vt:lpstr>
      <vt:lpstr>Franklin Gothic Heavy</vt:lpstr>
      <vt:lpstr>Google Sans</vt:lpstr>
      <vt:lpstr>helvetica neue</vt:lpstr>
      <vt:lpstr>MinionPro-It</vt:lpstr>
      <vt:lpstr>MinionPro-Regular</vt:lpstr>
      <vt:lpstr>Symbol</vt:lpstr>
      <vt:lpstr>Times New Roman</vt:lpstr>
      <vt:lpstr>Wingdings</vt:lpstr>
      <vt:lpstr>Office Theme</vt:lpstr>
      <vt:lpstr>Worksheet</vt:lpstr>
      <vt:lpstr>PowerPoint Presentation</vt:lpstr>
      <vt:lpstr>Overview: Organic dairy farming</vt:lpstr>
      <vt:lpstr>Overview: Organic dairy farming</vt:lpstr>
      <vt:lpstr>Overview: Udder health on organic dairies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Non-aureus staphylococci and mammaliicocci (NASM) mastitis: An overview</vt:lpstr>
      <vt:lpstr>Non-aureus staphylococci and mammaliicocci (NASM) mastitis: Why do we care?</vt:lpstr>
      <vt:lpstr>Non-aureus staphylococci and mammaliicocci (NASM) mastitis: Diversity between species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Caitlin Jeffrey</dc:creator>
  <cp:lastModifiedBy>Caitlin Jeffrey</cp:lastModifiedBy>
  <cp:revision>3</cp:revision>
  <dcterms:created xsi:type="dcterms:W3CDTF">2024-08-16T16:06:54Z</dcterms:created>
  <dcterms:modified xsi:type="dcterms:W3CDTF">2024-08-22T13:42:40Z</dcterms:modified>
</cp:coreProperties>
</file>